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1"/>
  </p:notesMasterIdLst>
  <p:sldIdLst>
    <p:sldId id="256" r:id="rId3"/>
    <p:sldId id="272" r:id="rId4"/>
    <p:sldId id="273" r:id="rId5"/>
    <p:sldId id="274" r:id="rId6"/>
    <p:sldId id="275" r:id="rId7"/>
    <p:sldId id="276" r:id="rId8"/>
    <p:sldId id="277" r:id="rId9"/>
    <p:sldId id="278" r:id="rId1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8EBF05-0BA5-4C48-8A2B-82CB7E1D4331}" v="9" dt="2024-05-02T05:36:37.5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1876" autoAdjust="0"/>
  </p:normalViewPr>
  <p:slideViewPr>
    <p:cSldViewPr snapToGrid="0" showGuides="1">
      <p:cViewPr varScale="1">
        <p:scale>
          <a:sx n="66" d="100"/>
          <a:sy n="66" d="100"/>
        </p:scale>
        <p:origin x="2196"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Master" Target="slideMasters/slideMaster2.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板木 拳志朗" userId="c33f208d01f97724" providerId="LiveId" clId="{F76F29CD-541A-48AA-9C84-A83AE9B3918E}"/>
    <pc:docChg chg="custSel addSld delSld modSld sldOrd">
      <pc:chgData name="板木 拳志朗" userId="c33f208d01f97724" providerId="LiveId" clId="{F76F29CD-541A-48AA-9C84-A83AE9B3918E}" dt="2024-04-28T12:01:56.779" v="2815" actId="20577"/>
      <pc:docMkLst>
        <pc:docMk/>
      </pc:docMkLst>
      <pc:sldChg chg="modSp mod">
        <pc:chgData name="板木 拳志朗" userId="c33f208d01f97724" providerId="LiveId" clId="{F76F29CD-541A-48AA-9C84-A83AE9B3918E}" dt="2024-04-28T10:03:00.611" v="3" actId="20577"/>
        <pc:sldMkLst>
          <pc:docMk/>
          <pc:sldMk cId="2854717977" sldId="256"/>
        </pc:sldMkLst>
        <pc:spChg chg="mod">
          <ac:chgData name="板木 拳志朗" userId="c33f208d01f97724" providerId="LiveId" clId="{F76F29CD-541A-48AA-9C84-A83AE9B3918E}" dt="2024-04-28T10:03:00.611" v="3" actId="20577"/>
          <ac:spMkLst>
            <pc:docMk/>
            <pc:sldMk cId="2854717977" sldId="256"/>
            <ac:spMk id="2" creationId="{BDA5C46B-6B6F-AC36-D2AE-C888B3E50DFC}"/>
          </ac:spMkLst>
        </pc:spChg>
      </pc:sldChg>
      <pc:sldChg chg="addSp delSp modSp mod">
        <pc:chgData name="板木 拳志朗" userId="c33f208d01f97724" providerId="LiveId" clId="{F76F29CD-541A-48AA-9C84-A83AE9B3918E}" dt="2024-04-28T12:01:56.779" v="2815" actId="20577"/>
        <pc:sldMkLst>
          <pc:docMk/>
          <pc:sldMk cId="1193048450" sldId="269"/>
        </pc:sldMkLst>
        <pc:spChg chg="mod">
          <ac:chgData name="板木 拳志朗" userId="c33f208d01f97724" providerId="LiveId" clId="{F76F29CD-541A-48AA-9C84-A83AE9B3918E}" dt="2024-04-28T12:00:33.227" v="2637" actId="20577"/>
          <ac:spMkLst>
            <pc:docMk/>
            <pc:sldMk cId="1193048450" sldId="269"/>
            <ac:spMk id="15" creationId="{41C715B4-C235-4D09-6E2D-908E89B69160}"/>
          </ac:spMkLst>
        </pc:spChg>
        <pc:spChg chg="mod">
          <ac:chgData name="板木 拳志朗" userId="c33f208d01f97724" providerId="LiveId" clId="{F76F29CD-541A-48AA-9C84-A83AE9B3918E}" dt="2024-04-28T12:01:56.779" v="2815" actId="20577"/>
          <ac:spMkLst>
            <pc:docMk/>
            <pc:sldMk cId="1193048450" sldId="269"/>
            <ac:spMk id="16" creationId="{E36DA592-1459-119D-5B63-C6288259B0D7}"/>
          </ac:spMkLst>
        </pc:spChg>
        <pc:picChg chg="add mod">
          <ac:chgData name="板木 拳志朗" userId="c33f208d01f97724" providerId="LiveId" clId="{F76F29CD-541A-48AA-9C84-A83AE9B3918E}" dt="2024-04-28T11:36:35.263" v="1536" actId="1076"/>
          <ac:picMkLst>
            <pc:docMk/>
            <pc:sldMk cId="1193048450" sldId="269"/>
            <ac:picMk id="11" creationId="{05D5C221-2B5C-2299-0C7E-4D30BAA09D1D}"/>
          </ac:picMkLst>
        </pc:picChg>
        <pc:picChg chg="del">
          <ac:chgData name="板木 拳志朗" userId="c33f208d01f97724" providerId="LiveId" clId="{F76F29CD-541A-48AA-9C84-A83AE9B3918E}" dt="2024-04-28T11:35:42.584" v="1533" actId="478"/>
          <ac:picMkLst>
            <pc:docMk/>
            <pc:sldMk cId="1193048450" sldId="269"/>
            <ac:picMk id="12" creationId="{23617C8E-86FF-FC4C-BC7C-BF0BE275AB96}"/>
          </ac:picMkLst>
        </pc:picChg>
      </pc:sldChg>
      <pc:sldChg chg="del">
        <pc:chgData name="板木 拳志朗" userId="c33f208d01f97724" providerId="LiveId" clId="{F76F29CD-541A-48AA-9C84-A83AE9B3918E}" dt="2024-04-28T10:03:07.741" v="4" actId="47"/>
        <pc:sldMkLst>
          <pc:docMk/>
          <pc:sldMk cId="1669360068" sldId="270"/>
        </pc:sldMkLst>
      </pc:sldChg>
      <pc:sldChg chg="addSp delSp modSp add mod ord">
        <pc:chgData name="板木 拳志朗" userId="c33f208d01f97724" providerId="LiveId" clId="{F76F29CD-541A-48AA-9C84-A83AE9B3918E}" dt="2024-04-28T10:49:38.212" v="1532" actId="20577"/>
        <pc:sldMkLst>
          <pc:docMk/>
          <pc:sldMk cId="3568063691" sldId="270"/>
        </pc:sldMkLst>
        <pc:spChg chg="mod">
          <ac:chgData name="板木 拳志朗" userId="c33f208d01f97724" providerId="LiveId" clId="{F76F29CD-541A-48AA-9C84-A83AE9B3918E}" dt="2024-04-28T10:25:49.412" v="18"/>
          <ac:spMkLst>
            <pc:docMk/>
            <pc:sldMk cId="3568063691" sldId="270"/>
            <ac:spMk id="2" creationId="{404F0AFB-B99F-B5EC-8C5D-E4A4F8210819}"/>
          </ac:spMkLst>
        </pc:spChg>
        <pc:spChg chg="mod">
          <ac:chgData name="板木 拳志朗" userId="c33f208d01f97724" providerId="LiveId" clId="{F76F29CD-541A-48AA-9C84-A83AE9B3918E}" dt="2024-04-28T10:45:15.593" v="1124" actId="20577"/>
          <ac:spMkLst>
            <pc:docMk/>
            <pc:sldMk cId="3568063691" sldId="270"/>
            <ac:spMk id="15" creationId="{41C715B4-C235-4D09-6E2D-908E89B69160}"/>
          </ac:spMkLst>
        </pc:spChg>
        <pc:spChg chg="mod">
          <ac:chgData name="板木 拳志朗" userId="c33f208d01f97724" providerId="LiveId" clId="{F76F29CD-541A-48AA-9C84-A83AE9B3918E}" dt="2024-04-28T10:49:38.212" v="1532" actId="20577"/>
          <ac:spMkLst>
            <pc:docMk/>
            <pc:sldMk cId="3568063691" sldId="270"/>
            <ac:spMk id="16" creationId="{E36DA592-1459-119D-5B63-C6288259B0D7}"/>
          </ac:spMkLst>
        </pc:spChg>
        <pc:picChg chg="add mod">
          <ac:chgData name="板木 拳志朗" userId="c33f208d01f97724" providerId="LiveId" clId="{F76F29CD-541A-48AA-9C84-A83AE9B3918E}" dt="2024-04-28T10:05:18.443" v="17" actId="1076"/>
          <ac:picMkLst>
            <pc:docMk/>
            <pc:sldMk cId="3568063691" sldId="270"/>
            <ac:picMk id="11" creationId="{21F24AA1-4C4A-F557-E6BC-934E3FCB1E55}"/>
          </ac:picMkLst>
        </pc:picChg>
        <pc:picChg chg="del">
          <ac:chgData name="板木 拳志朗" userId="c33f208d01f97724" providerId="LiveId" clId="{F76F29CD-541A-48AA-9C84-A83AE9B3918E}" dt="2024-04-28T10:04:50.126" v="10" actId="478"/>
          <ac:picMkLst>
            <pc:docMk/>
            <pc:sldMk cId="3568063691" sldId="270"/>
            <ac:picMk id="12" creationId="{23617C8E-86FF-FC4C-BC7C-BF0BE275AB96}"/>
          </ac:picMkLst>
        </pc:picChg>
      </pc:sldChg>
      <pc:sldChg chg="del">
        <pc:chgData name="板木 拳志朗" userId="c33f208d01f97724" providerId="LiveId" clId="{F76F29CD-541A-48AA-9C84-A83AE9B3918E}" dt="2024-04-28T10:03:08.707" v="5" actId="47"/>
        <pc:sldMkLst>
          <pc:docMk/>
          <pc:sldMk cId="2814994890" sldId="271"/>
        </pc:sldMkLst>
      </pc:sldChg>
      <pc:sldChg chg="del">
        <pc:chgData name="板木 拳志朗" userId="c33f208d01f97724" providerId="LiveId" clId="{F76F29CD-541A-48AA-9C84-A83AE9B3918E}" dt="2024-04-28T10:03:09.041" v="6" actId="47"/>
        <pc:sldMkLst>
          <pc:docMk/>
          <pc:sldMk cId="2481673329" sldId="272"/>
        </pc:sldMkLst>
      </pc:sldChg>
      <pc:sldChg chg="del">
        <pc:chgData name="板木 拳志朗" userId="c33f208d01f97724" providerId="LiveId" clId="{F76F29CD-541A-48AA-9C84-A83AE9B3918E}" dt="2024-04-28T10:03:09.405" v="7" actId="47"/>
        <pc:sldMkLst>
          <pc:docMk/>
          <pc:sldMk cId="3902162612" sldId="273"/>
        </pc:sldMkLst>
      </pc:sldChg>
      <pc:sldChg chg="del">
        <pc:chgData name="板木 拳志朗" userId="c33f208d01f97724" providerId="LiveId" clId="{F76F29CD-541A-48AA-9C84-A83AE9B3918E}" dt="2024-04-28T10:03:14.049" v="8" actId="47"/>
        <pc:sldMkLst>
          <pc:docMk/>
          <pc:sldMk cId="3685662288" sldId="274"/>
        </pc:sldMkLst>
      </pc:sldChg>
    </pc:docChg>
  </pc:docChgLst>
  <pc:docChgLst>
    <pc:chgData name="板木 拳志朗" userId="c33f208d01f97724" providerId="LiveId" clId="{A68EBF05-0BA5-4C48-8A2B-82CB7E1D4331}"/>
    <pc:docChg chg="undo custSel addSld delSld modSld sldOrd">
      <pc:chgData name="板木 拳志朗" userId="c33f208d01f97724" providerId="LiveId" clId="{A68EBF05-0BA5-4C48-8A2B-82CB7E1D4331}" dt="2024-05-02T06:39:05.298" v="3448" actId="20577"/>
      <pc:docMkLst>
        <pc:docMk/>
      </pc:docMkLst>
      <pc:sldChg chg="addSp delSp modSp add mod ord">
        <pc:chgData name="板木 拳志朗" userId="c33f208d01f97724" providerId="LiveId" clId="{A68EBF05-0BA5-4C48-8A2B-82CB7E1D4331}" dt="2024-05-02T05:57:39.237" v="1771" actId="20577"/>
        <pc:sldMkLst>
          <pc:docMk/>
          <pc:sldMk cId="1515921825" sldId="271"/>
        </pc:sldMkLst>
        <pc:spChg chg="mod">
          <ac:chgData name="板木 拳志朗" userId="c33f208d01f97724" providerId="LiveId" clId="{A68EBF05-0BA5-4C48-8A2B-82CB7E1D4331}" dt="2024-05-02T05:35:09.538" v="7"/>
          <ac:spMkLst>
            <pc:docMk/>
            <pc:sldMk cId="1515921825" sldId="271"/>
            <ac:spMk id="2" creationId="{404F0AFB-B99F-B5EC-8C5D-E4A4F8210819}"/>
          </ac:spMkLst>
        </pc:spChg>
        <pc:spChg chg="mod">
          <ac:chgData name="板木 拳志朗" userId="c33f208d01f97724" providerId="LiveId" clId="{A68EBF05-0BA5-4C48-8A2B-82CB7E1D4331}" dt="2024-05-02T05:56:26.517" v="1667" actId="20577"/>
          <ac:spMkLst>
            <pc:docMk/>
            <pc:sldMk cId="1515921825" sldId="271"/>
            <ac:spMk id="15" creationId="{41C715B4-C235-4D09-6E2D-908E89B69160}"/>
          </ac:spMkLst>
        </pc:spChg>
        <pc:spChg chg="mod">
          <ac:chgData name="板木 拳志朗" userId="c33f208d01f97724" providerId="LiveId" clId="{A68EBF05-0BA5-4C48-8A2B-82CB7E1D4331}" dt="2024-05-02T05:57:39.237" v="1771" actId="20577"/>
          <ac:spMkLst>
            <pc:docMk/>
            <pc:sldMk cId="1515921825" sldId="271"/>
            <ac:spMk id="16" creationId="{E36DA592-1459-119D-5B63-C6288259B0D7}"/>
          </ac:spMkLst>
        </pc:spChg>
        <pc:picChg chg="del">
          <ac:chgData name="板木 拳志朗" userId="c33f208d01f97724" providerId="LiveId" clId="{A68EBF05-0BA5-4C48-8A2B-82CB7E1D4331}" dt="2024-05-02T05:36:17.756" v="321" actId="478"/>
          <ac:picMkLst>
            <pc:docMk/>
            <pc:sldMk cId="1515921825" sldId="271"/>
            <ac:picMk id="11" creationId="{05D5C221-2B5C-2299-0C7E-4D30BAA09D1D}"/>
          </ac:picMkLst>
        </pc:picChg>
        <pc:picChg chg="add mod">
          <ac:chgData name="板木 拳志朗" userId="c33f208d01f97724" providerId="LiveId" clId="{A68EBF05-0BA5-4C48-8A2B-82CB7E1D4331}" dt="2024-05-02T05:42:00.013" v="332" actId="1076"/>
          <ac:picMkLst>
            <pc:docMk/>
            <pc:sldMk cId="1515921825" sldId="271"/>
            <ac:picMk id="12" creationId="{0F1BB7D2-9710-B58E-DF16-13A0F0C37D88}"/>
          </ac:picMkLst>
        </pc:picChg>
      </pc:sldChg>
      <pc:sldChg chg="addSp modSp add mod">
        <pc:chgData name="板木 拳志朗" userId="c33f208d01f97724" providerId="LiveId" clId="{A68EBF05-0BA5-4C48-8A2B-82CB7E1D4331}" dt="2024-05-02T06:39:05.298" v="3448" actId="20577"/>
        <pc:sldMkLst>
          <pc:docMk/>
          <pc:sldMk cId="1049920965" sldId="272"/>
        </pc:sldMkLst>
        <pc:spChg chg="mod">
          <ac:chgData name="板木 拳志朗" userId="c33f208d01f97724" providerId="LiveId" clId="{A68EBF05-0BA5-4C48-8A2B-82CB7E1D4331}" dt="2024-05-02T06:18:06.868" v="1899"/>
          <ac:spMkLst>
            <pc:docMk/>
            <pc:sldMk cId="1049920965" sldId="272"/>
            <ac:spMk id="2" creationId="{404F0AFB-B99F-B5EC-8C5D-E4A4F8210819}"/>
          </ac:spMkLst>
        </pc:spChg>
        <pc:spChg chg="mod">
          <ac:chgData name="板木 拳志朗" userId="c33f208d01f97724" providerId="LiveId" clId="{A68EBF05-0BA5-4C48-8A2B-82CB7E1D4331}" dt="2024-05-02T06:39:05.298" v="3448" actId="20577"/>
          <ac:spMkLst>
            <pc:docMk/>
            <pc:sldMk cId="1049920965" sldId="272"/>
            <ac:spMk id="15" creationId="{41C715B4-C235-4D09-6E2D-908E89B69160}"/>
          </ac:spMkLst>
        </pc:spChg>
        <pc:spChg chg="mod">
          <ac:chgData name="板木 拳志朗" userId="c33f208d01f97724" providerId="LiveId" clId="{A68EBF05-0BA5-4C48-8A2B-82CB7E1D4331}" dt="2024-05-02T06:30:45.271" v="2366" actId="20577"/>
          <ac:spMkLst>
            <pc:docMk/>
            <pc:sldMk cId="1049920965" sldId="272"/>
            <ac:spMk id="16" creationId="{E36DA592-1459-119D-5B63-C6288259B0D7}"/>
          </ac:spMkLst>
        </pc:spChg>
        <pc:picChg chg="add mod">
          <ac:chgData name="板木 拳志朗" userId="c33f208d01f97724" providerId="LiveId" clId="{A68EBF05-0BA5-4C48-8A2B-82CB7E1D4331}" dt="2024-05-02T06:21:26.818" v="1903" actId="14100"/>
          <ac:picMkLst>
            <pc:docMk/>
            <pc:sldMk cId="1049920965" sldId="272"/>
            <ac:picMk id="11" creationId="{7A5106AC-8A05-4896-D24E-D54C0F8FE3D4}"/>
          </ac:picMkLst>
        </pc:picChg>
      </pc:sldChg>
      <pc:sldChg chg="add del">
        <pc:chgData name="板木 拳志朗" userId="c33f208d01f97724" providerId="LiveId" clId="{A68EBF05-0BA5-4C48-8A2B-82CB7E1D4331}" dt="2024-05-02T05:36:25.001" v="322" actId="47"/>
        <pc:sldMkLst>
          <pc:docMk/>
          <pc:sldMk cId="2747636616" sldId="272"/>
        </pc:sldMkLst>
      </pc:sldChg>
      <pc:sldChg chg="add">
        <pc:chgData name="板木 拳志朗" userId="c33f208d01f97724" providerId="LiveId" clId="{A68EBF05-0BA5-4C48-8A2B-82CB7E1D4331}" dt="2024-05-02T05:36:33.722" v="327"/>
        <pc:sldMkLst>
          <pc:docMk/>
          <pc:sldMk cId="3122658213" sldId="273"/>
        </pc:sldMkLst>
      </pc:sldChg>
      <pc:sldChg chg="add del">
        <pc:chgData name="板木 拳志朗" userId="c33f208d01f97724" providerId="LiveId" clId="{A68EBF05-0BA5-4C48-8A2B-82CB7E1D4331}" dt="2024-05-02T05:36:25.521" v="323" actId="47"/>
        <pc:sldMkLst>
          <pc:docMk/>
          <pc:sldMk cId="4214105704" sldId="273"/>
        </pc:sldMkLst>
      </pc:sldChg>
      <pc:sldChg chg="add del">
        <pc:chgData name="板木 拳志朗" userId="c33f208d01f97724" providerId="LiveId" clId="{A68EBF05-0BA5-4C48-8A2B-82CB7E1D4331}" dt="2024-05-02T05:36:26.283" v="324" actId="47"/>
        <pc:sldMkLst>
          <pc:docMk/>
          <pc:sldMk cId="3920671982" sldId="274"/>
        </pc:sldMkLst>
      </pc:sldChg>
      <pc:sldChg chg="add">
        <pc:chgData name="板木 拳志朗" userId="c33f208d01f97724" providerId="LiveId" clId="{A68EBF05-0BA5-4C48-8A2B-82CB7E1D4331}" dt="2024-05-02T05:36:35.461" v="328"/>
        <pc:sldMkLst>
          <pc:docMk/>
          <pc:sldMk cId="4258315064" sldId="274"/>
        </pc:sldMkLst>
      </pc:sldChg>
      <pc:sldChg chg="add">
        <pc:chgData name="板木 拳志朗" userId="c33f208d01f97724" providerId="LiveId" clId="{A68EBF05-0BA5-4C48-8A2B-82CB7E1D4331}" dt="2024-05-02T05:36:37.524" v="329"/>
        <pc:sldMkLst>
          <pc:docMk/>
          <pc:sldMk cId="58700308" sldId="275"/>
        </pc:sldMkLst>
      </pc:sldChg>
      <pc:sldChg chg="add del">
        <pc:chgData name="板木 拳志朗" userId="c33f208d01f97724" providerId="LiveId" clId="{A68EBF05-0BA5-4C48-8A2B-82CB7E1D4331}" dt="2024-05-02T05:36:26.663" v="325" actId="47"/>
        <pc:sldMkLst>
          <pc:docMk/>
          <pc:sldMk cId="2247738429" sldId="275"/>
        </pc:sldMkLst>
      </pc:sldChg>
    </pc:docChg>
  </pc:docChgLst>
  <pc:docChgLst>
    <pc:chgData name="板木 拳志朗" userId="c33f208d01f97724" providerId="LiveId" clId="{F6D1DA00-99DE-440E-AC1C-45ABE11DEA0E}"/>
    <pc:docChg chg="undo redo custSel delSld modSld">
      <pc:chgData name="板木 拳志朗" userId="c33f208d01f97724" providerId="LiveId" clId="{F6D1DA00-99DE-440E-AC1C-45ABE11DEA0E}" dt="2024-04-21T05:45:15.408" v="2444" actId="20577"/>
      <pc:docMkLst>
        <pc:docMk/>
      </pc:docMkLst>
      <pc:sldChg chg="delSp modSp del mod">
        <pc:chgData name="板木 拳志朗" userId="c33f208d01f97724" providerId="LiveId" clId="{F6D1DA00-99DE-440E-AC1C-45ABE11DEA0E}" dt="2024-04-21T04:06:27.207" v="4" actId="47"/>
        <pc:sldMkLst>
          <pc:docMk/>
          <pc:sldMk cId="392889546" sldId="268"/>
        </pc:sldMkLst>
        <pc:spChg chg="mod">
          <ac:chgData name="板木 拳志朗" userId="c33f208d01f97724" providerId="LiveId" clId="{F6D1DA00-99DE-440E-AC1C-45ABE11DEA0E}" dt="2024-04-21T04:06:24.026" v="3" actId="6549"/>
          <ac:spMkLst>
            <pc:docMk/>
            <pc:sldMk cId="392889546" sldId="268"/>
            <ac:spMk id="16" creationId="{E36DA592-1459-119D-5B63-C6288259B0D7}"/>
          </ac:spMkLst>
        </pc:spChg>
        <pc:picChg chg="del">
          <ac:chgData name="板木 拳志朗" userId="c33f208d01f97724" providerId="LiveId" clId="{F6D1DA00-99DE-440E-AC1C-45ABE11DEA0E}" dt="2024-04-21T04:06:12.397" v="0" actId="478"/>
          <ac:picMkLst>
            <pc:docMk/>
            <pc:sldMk cId="392889546" sldId="268"/>
            <ac:picMk id="11" creationId="{4FCE1454-ABFA-84A5-F8F4-08BD733816DE}"/>
          </ac:picMkLst>
        </pc:picChg>
      </pc:sldChg>
      <pc:sldChg chg="addSp delSp modSp mod">
        <pc:chgData name="板木 拳志朗" userId="c33f208d01f97724" providerId="LiveId" clId="{F6D1DA00-99DE-440E-AC1C-45ABE11DEA0E}" dt="2024-04-21T05:45:15.408" v="2444" actId="20577"/>
        <pc:sldMkLst>
          <pc:docMk/>
          <pc:sldMk cId="1193048450" sldId="269"/>
        </pc:sldMkLst>
        <pc:spChg chg="mod">
          <ac:chgData name="板木 拳志朗" userId="c33f208d01f97724" providerId="LiveId" clId="{F6D1DA00-99DE-440E-AC1C-45ABE11DEA0E}" dt="2024-04-21T05:28:04.708" v="2129"/>
          <ac:spMkLst>
            <pc:docMk/>
            <pc:sldMk cId="1193048450" sldId="269"/>
            <ac:spMk id="2" creationId="{404F0AFB-B99F-B5EC-8C5D-E4A4F8210819}"/>
          </ac:spMkLst>
        </pc:spChg>
        <pc:spChg chg="mod">
          <ac:chgData name="板木 拳志朗" userId="c33f208d01f97724" providerId="LiveId" clId="{F6D1DA00-99DE-440E-AC1C-45ABE11DEA0E}" dt="2024-04-21T05:27:39.189" v="2128" actId="20577"/>
          <ac:spMkLst>
            <pc:docMk/>
            <pc:sldMk cId="1193048450" sldId="269"/>
            <ac:spMk id="10" creationId="{7A51E776-4967-57B0-9190-957C4395B5B6}"/>
          </ac:spMkLst>
        </pc:spChg>
        <pc:spChg chg="mod">
          <ac:chgData name="板木 拳志朗" userId="c33f208d01f97724" providerId="LiveId" clId="{F6D1DA00-99DE-440E-AC1C-45ABE11DEA0E}" dt="2024-04-21T05:45:10.849" v="2443" actId="6549"/>
          <ac:spMkLst>
            <pc:docMk/>
            <pc:sldMk cId="1193048450" sldId="269"/>
            <ac:spMk id="15" creationId="{41C715B4-C235-4D09-6E2D-908E89B69160}"/>
          </ac:spMkLst>
        </pc:spChg>
        <pc:spChg chg="mod">
          <ac:chgData name="板木 拳志朗" userId="c33f208d01f97724" providerId="LiveId" clId="{F6D1DA00-99DE-440E-AC1C-45ABE11DEA0E}" dt="2024-04-21T05:45:15.408" v="2444" actId="20577"/>
          <ac:spMkLst>
            <pc:docMk/>
            <pc:sldMk cId="1193048450" sldId="269"/>
            <ac:spMk id="16" creationId="{E36DA592-1459-119D-5B63-C6288259B0D7}"/>
          </ac:spMkLst>
        </pc:spChg>
        <pc:picChg chg="del mod">
          <ac:chgData name="板木 拳志朗" userId="c33f208d01f97724" providerId="LiveId" clId="{F6D1DA00-99DE-440E-AC1C-45ABE11DEA0E}" dt="2024-04-21T05:44:18.976" v="2131" actId="478"/>
          <ac:picMkLst>
            <pc:docMk/>
            <pc:sldMk cId="1193048450" sldId="269"/>
            <ac:picMk id="11" creationId="{6754A168-8282-5C75-1155-6583B8BE3F0D}"/>
          </ac:picMkLst>
        </pc:picChg>
        <pc:picChg chg="add mod">
          <ac:chgData name="板木 拳志朗" userId="c33f208d01f97724" providerId="LiveId" clId="{F6D1DA00-99DE-440E-AC1C-45ABE11DEA0E}" dt="2024-04-21T05:44:48.412" v="2135" actId="14100"/>
          <ac:picMkLst>
            <pc:docMk/>
            <pc:sldMk cId="1193048450" sldId="269"/>
            <ac:picMk id="12" creationId="{23617C8E-86FF-FC4C-BC7C-BF0BE275AB96}"/>
          </ac:picMkLst>
        </pc:picChg>
      </pc:sldChg>
      <pc:sldChg chg="addSp delSp modSp mod">
        <pc:chgData name="板木 拳志朗" userId="c33f208d01f97724" providerId="LiveId" clId="{F6D1DA00-99DE-440E-AC1C-45ABE11DEA0E}" dt="2024-04-21T05:16:42.430" v="2084" actId="20577"/>
        <pc:sldMkLst>
          <pc:docMk/>
          <pc:sldMk cId="3685662288" sldId="274"/>
        </pc:sldMkLst>
        <pc:spChg chg="mod">
          <ac:chgData name="板木 拳志朗" userId="c33f208d01f97724" providerId="LiveId" clId="{F6D1DA00-99DE-440E-AC1C-45ABE11DEA0E}" dt="2024-04-21T04:07:50.330" v="12"/>
          <ac:spMkLst>
            <pc:docMk/>
            <pc:sldMk cId="3685662288" sldId="274"/>
            <ac:spMk id="2" creationId="{404F0AFB-B99F-B5EC-8C5D-E4A4F8210819}"/>
          </ac:spMkLst>
        </pc:spChg>
        <pc:spChg chg="mod">
          <ac:chgData name="板木 拳志朗" userId="c33f208d01f97724" providerId="LiveId" clId="{F6D1DA00-99DE-440E-AC1C-45ABE11DEA0E}" dt="2024-04-21T04:15:50.215" v="63"/>
          <ac:spMkLst>
            <pc:docMk/>
            <pc:sldMk cId="3685662288" sldId="274"/>
            <ac:spMk id="7" creationId="{F8E070B1-3698-60BF-535C-30899885C5AF}"/>
          </ac:spMkLst>
        </pc:spChg>
        <pc:spChg chg="mod">
          <ac:chgData name="板木 拳志朗" userId="c33f208d01f97724" providerId="LiveId" clId="{F6D1DA00-99DE-440E-AC1C-45ABE11DEA0E}" dt="2024-04-21T04:08:45.752" v="58" actId="20577"/>
          <ac:spMkLst>
            <pc:docMk/>
            <pc:sldMk cId="3685662288" sldId="274"/>
            <ac:spMk id="10" creationId="{7A51E776-4967-57B0-9190-957C4395B5B6}"/>
          </ac:spMkLst>
        </pc:spChg>
        <pc:spChg chg="mod">
          <ac:chgData name="板木 拳志朗" userId="c33f208d01f97724" providerId="LiveId" clId="{F6D1DA00-99DE-440E-AC1C-45ABE11DEA0E}" dt="2024-04-21T05:14:33.771" v="1838" actId="20577"/>
          <ac:spMkLst>
            <pc:docMk/>
            <pc:sldMk cId="3685662288" sldId="274"/>
            <ac:spMk id="15" creationId="{41C715B4-C235-4D09-6E2D-908E89B69160}"/>
          </ac:spMkLst>
        </pc:spChg>
        <pc:spChg chg="mod">
          <ac:chgData name="板木 拳志朗" userId="c33f208d01f97724" providerId="LiveId" clId="{F6D1DA00-99DE-440E-AC1C-45ABE11DEA0E}" dt="2024-04-21T05:16:42.430" v="2084" actId="20577"/>
          <ac:spMkLst>
            <pc:docMk/>
            <pc:sldMk cId="3685662288" sldId="274"/>
            <ac:spMk id="16" creationId="{E36DA592-1459-119D-5B63-C6288259B0D7}"/>
          </ac:spMkLst>
        </pc:spChg>
        <pc:picChg chg="del">
          <ac:chgData name="板木 拳志朗" userId="c33f208d01f97724" providerId="LiveId" clId="{F6D1DA00-99DE-440E-AC1C-45ABE11DEA0E}" dt="2024-04-21T04:06:30.980" v="5" actId="478"/>
          <ac:picMkLst>
            <pc:docMk/>
            <pc:sldMk cId="3685662288" sldId="274"/>
            <ac:picMk id="11" creationId="{7EC98A0C-CD54-2440-9422-5870AAC74321}"/>
          </ac:picMkLst>
        </pc:picChg>
        <pc:picChg chg="add mod">
          <ac:chgData name="板木 拳志朗" userId="c33f208d01f97724" providerId="LiveId" clId="{F6D1DA00-99DE-440E-AC1C-45ABE11DEA0E}" dt="2024-04-21T04:11:05.245" v="62" actId="1076"/>
          <ac:picMkLst>
            <pc:docMk/>
            <pc:sldMk cId="3685662288" sldId="274"/>
            <ac:picMk id="12" creationId="{115DAC60-3412-B18B-B721-EFD47329833F}"/>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B84C99-8345-47B8-B7E6-CCF5F74EBD4F}" type="datetimeFigureOut">
              <a:rPr kumimoji="1" lang="ja-JP" altLang="en-US" smtClean="0"/>
              <a:t>2024/5/13</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6F417F-61E5-4C57-9295-9DECCE65BD31}" type="slidenum">
              <a:rPr kumimoji="1" lang="ja-JP" altLang="en-US" smtClean="0"/>
              <a:t>‹#›</a:t>
            </a:fld>
            <a:endParaRPr kumimoji="1" lang="ja-JP" altLang="en-US"/>
          </a:p>
        </p:txBody>
      </p:sp>
    </p:spTree>
    <p:extLst>
      <p:ext uri="{BB962C8B-B14F-4D97-AF65-F5344CB8AC3E}">
        <p14:creationId xmlns:p14="http://schemas.microsoft.com/office/powerpoint/2010/main" val="223785102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Dr</a:t>
            </a:r>
            <a:r>
              <a:rPr kumimoji="1" lang="ja-JP" altLang="en-US" dirty="0"/>
              <a:t>と</a:t>
            </a:r>
            <a:r>
              <a:rPr kumimoji="1" lang="en-US" altLang="ja-JP" dirty="0"/>
              <a:t>Gc</a:t>
            </a:r>
            <a:r>
              <a:rPr kumimoji="1" lang="ja-JP" altLang="en-US" dirty="0"/>
              <a:t>の</a:t>
            </a:r>
            <a:r>
              <a:rPr kumimoji="1" lang="en-US" altLang="ja-JP" dirty="0"/>
              <a:t>2</a:t>
            </a:r>
            <a:r>
              <a:rPr kumimoji="1" lang="ja-JP" altLang="en-US" dirty="0"/>
              <a:t>つの主要な要因が液状化抵抗に大きく影響を与える．</a:t>
            </a:r>
            <a:endParaRPr kumimoji="1" lang="en-US" altLang="ja-JP" dirty="0"/>
          </a:p>
          <a:p>
            <a:r>
              <a:rPr kumimoji="1" lang="ja-JP" altLang="en-US" dirty="0"/>
              <a:t>しかし，</a:t>
            </a:r>
            <a:r>
              <a:rPr kumimoji="1" lang="en-US" altLang="ja-JP" dirty="0"/>
              <a:t>Gc</a:t>
            </a:r>
            <a:r>
              <a:rPr kumimoji="1" lang="ja-JP" altLang="en-US" dirty="0"/>
              <a:t>の影響に関する既往の研究では結論が不確か，矛盾している報告がある．→混合物の中の粒子間の接触の違いによるもの．</a:t>
            </a:r>
            <a:endParaRPr kumimoji="1" lang="en-US" altLang="ja-JP" dirty="0"/>
          </a:p>
          <a:p>
            <a:r>
              <a:rPr kumimoji="1" lang="ja-JP" altLang="en-US" dirty="0"/>
              <a:t>砂とレキ粒子の不均一性に基づいて混合物の微差構造は異なる．</a:t>
            </a:r>
            <a:r>
              <a:rPr kumimoji="1" lang="en-US" altLang="ja-JP" dirty="0"/>
              <a:t>Dr</a:t>
            </a:r>
            <a:r>
              <a:rPr kumimoji="1" lang="ja-JP" altLang="en-US" dirty="0"/>
              <a:t>の影響は明確に示されている．混合物の場合</a:t>
            </a:r>
            <a:r>
              <a:rPr kumimoji="1" lang="en-US" altLang="ja-JP" dirty="0"/>
              <a:t>Dr</a:t>
            </a:r>
            <a:r>
              <a:rPr kumimoji="1" lang="ja-JP" altLang="en-US" dirty="0"/>
              <a:t>を液状化抵抗の評価パラメータとするのは問題がある．</a:t>
            </a:r>
            <a:endParaRPr kumimoji="1" lang="en-US" altLang="ja-JP" dirty="0"/>
          </a:p>
          <a:p>
            <a:r>
              <a:rPr kumimoji="1" lang="ja-JP" altLang="en-US" dirty="0"/>
              <a:t>等価間隙比は砂</a:t>
            </a:r>
            <a:r>
              <a:rPr kumimoji="1" lang="en-US" altLang="ja-JP" dirty="0"/>
              <a:t>-</a:t>
            </a:r>
            <a:r>
              <a:rPr kumimoji="1" lang="ja-JP" altLang="en-US" dirty="0"/>
              <a:t>シルト混合物では使用されており，液状化抵抗に与える影響を考慮することができた．→</a:t>
            </a:r>
            <a:r>
              <a:rPr kumimoji="1" lang="en-US" altLang="ja-JP" dirty="0"/>
              <a:t>SGM</a:t>
            </a:r>
            <a:r>
              <a:rPr kumimoji="1" lang="ja-JP" altLang="en-US" dirty="0"/>
              <a:t>にも適用すれば</a:t>
            </a:r>
            <a:r>
              <a:rPr kumimoji="1" lang="en-US" altLang="ja-JP" dirty="0"/>
              <a:t>Gc</a:t>
            </a:r>
            <a:r>
              <a:rPr kumimoji="1" lang="ja-JP" altLang="en-US" dirty="0"/>
              <a:t>の効果に関する理解を拡大することができる．</a:t>
            </a:r>
            <a:endParaRPr kumimoji="1" lang="en-US" altLang="ja-JP" dirty="0"/>
          </a:p>
          <a:p>
            <a:r>
              <a:rPr kumimoji="1" lang="en-US" altLang="ja-JP" dirty="0"/>
              <a:t>SGM</a:t>
            </a:r>
            <a:r>
              <a:rPr kumimoji="1" lang="ja-JP" altLang="en-US" dirty="0"/>
              <a:t>はケースヒストリーにおける典型的な液状化したレキ砂土の部分集合とみなせる</a:t>
            </a:r>
            <a:endParaRPr kumimoji="1" lang="en-US" altLang="ja-JP" dirty="0"/>
          </a:p>
          <a:p>
            <a:r>
              <a:rPr kumimoji="1" lang="en-US" altLang="ja-JP" dirty="0" err="1"/>
              <a:t>Dric</a:t>
            </a:r>
            <a:r>
              <a:rPr kumimoji="1" lang="ja-JP" altLang="en-US" dirty="0"/>
              <a:t>：圧密終了時の相対密度</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87EC75-3F29-472A-A7E0-1CBAEEA1F136}"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221305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Dr</a:t>
            </a:r>
            <a:r>
              <a:rPr kumimoji="1" lang="ja-JP" altLang="en-US" dirty="0"/>
              <a:t>と</a:t>
            </a:r>
            <a:r>
              <a:rPr kumimoji="1" lang="en-US" altLang="ja-JP" dirty="0"/>
              <a:t>Gc</a:t>
            </a:r>
            <a:r>
              <a:rPr kumimoji="1" lang="ja-JP" altLang="en-US" dirty="0"/>
              <a:t>の</a:t>
            </a:r>
            <a:r>
              <a:rPr kumimoji="1" lang="en-US" altLang="ja-JP" dirty="0"/>
              <a:t>2</a:t>
            </a:r>
            <a:r>
              <a:rPr kumimoji="1" lang="ja-JP" altLang="en-US" dirty="0"/>
              <a:t>つの主要な要因が液状化抵抗に大きく影響を与える．</a:t>
            </a:r>
            <a:endParaRPr kumimoji="1" lang="en-US" altLang="ja-JP" dirty="0"/>
          </a:p>
          <a:p>
            <a:r>
              <a:rPr kumimoji="1" lang="ja-JP" altLang="en-US" dirty="0"/>
              <a:t>しかし，</a:t>
            </a:r>
            <a:r>
              <a:rPr kumimoji="1" lang="en-US" altLang="ja-JP" dirty="0"/>
              <a:t>Gc</a:t>
            </a:r>
            <a:r>
              <a:rPr kumimoji="1" lang="ja-JP" altLang="en-US" dirty="0"/>
              <a:t>の影響に関する既往の研究では結論が不確か，矛盾している報告がある．→混合物の中の粒子間の接触の違いによるもの．</a:t>
            </a:r>
            <a:endParaRPr kumimoji="1" lang="en-US" altLang="ja-JP" dirty="0"/>
          </a:p>
          <a:p>
            <a:r>
              <a:rPr kumimoji="1" lang="ja-JP" altLang="en-US" dirty="0"/>
              <a:t>砂とレキ粒子の不均一性に基づいて混合物の微差構造は異なる．</a:t>
            </a:r>
            <a:r>
              <a:rPr kumimoji="1" lang="en-US" altLang="ja-JP" dirty="0"/>
              <a:t>Dr</a:t>
            </a:r>
            <a:r>
              <a:rPr kumimoji="1" lang="ja-JP" altLang="en-US" dirty="0"/>
              <a:t>の影響は明確に示されている．混合物の場合</a:t>
            </a:r>
            <a:r>
              <a:rPr kumimoji="1" lang="en-US" altLang="ja-JP" dirty="0"/>
              <a:t>Dr</a:t>
            </a:r>
            <a:r>
              <a:rPr kumimoji="1" lang="ja-JP" altLang="en-US" dirty="0"/>
              <a:t>を液状化抵抗の評価パラメータとするのは問題がある．</a:t>
            </a:r>
            <a:endParaRPr kumimoji="1" lang="en-US" altLang="ja-JP" dirty="0"/>
          </a:p>
          <a:p>
            <a:r>
              <a:rPr kumimoji="1" lang="ja-JP" altLang="en-US" dirty="0"/>
              <a:t>等価間隙比は砂</a:t>
            </a:r>
            <a:r>
              <a:rPr kumimoji="1" lang="en-US" altLang="ja-JP" dirty="0"/>
              <a:t>-</a:t>
            </a:r>
            <a:r>
              <a:rPr kumimoji="1" lang="ja-JP" altLang="en-US" dirty="0"/>
              <a:t>シルト混合物では使用されており，液状化抵抗に与える影響を考慮することができた．→</a:t>
            </a:r>
            <a:r>
              <a:rPr kumimoji="1" lang="en-US" altLang="ja-JP" dirty="0"/>
              <a:t>SGM</a:t>
            </a:r>
            <a:r>
              <a:rPr kumimoji="1" lang="ja-JP" altLang="en-US" dirty="0"/>
              <a:t>にも適用すれば</a:t>
            </a:r>
            <a:r>
              <a:rPr kumimoji="1" lang="en-US" altLang="ja-JP" dirty="0"/>
              <a:t>Gc</a:t>
            </a:r>
            <a:r>
              <a:rPr kumimoji="1" lang="ja-JP" altLang="en-US" dirty="0"/>
              <a:t>の効果に関する理解を拡大することができる．</a:t>
            </a:r>
            <a:endParaRPr kumimoji="1" lang="en-US" altLang="ja-JP" dirty="0"/>
          </a:p>
          <a:p>
            <a:r>
              <a:rPr kumimoji="1" lang="en-US" altLang="ja-JP" dirty="0"/>
              <a:t>SGM</a:t>
            </a:r>
            <a:r>
              <a:rPr kumimoji="1" lang="ja-JP" altLang="en-US" dirty="0"/>
              <a:t>はケースヒストリーにおける典型的な液状化したレキ砂土の部分集合とみなせる</a:t>
            </a:r>
            <a:endParaRPr kumimoji="1" lang="en-US" altLang="ja-JP" dirty="0"/>
          </a:p>
          <a:p>
            <a:r>
              <a:rPr kumimoji="1" lang="en-US" altLang="ja-JP" dirty="0" err="1"/>
              <a:t>Dric</a:t>
            </a:r>
            <a:r>
              <a:rPr kumimoji="1" lang="ja-JP" altLang="en-US" dirty="0"/>
              <a:t>：圧密終了時の相対密度</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87EC75-3F29-472A-A7E0-1CBAEEA1F136}"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1858859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b="0" i="0" dirty="0">
                <a:solidFill>
                  <a:srgbClr val="BDC1C6"/>
                </a:solidFill>
                <a:effectLst/>
                <a:latin typeface="arial" panose="020B0604020202020204" pitchFamily="34" charset="0"/>
              </a:rPr>
              <a:t>フラスチュール：硬くて多孔質の細胞壁または珪藻の外層</a:t>
            </a:r>
            <a:endParaRPr lang="en-US" altLang="ja-JP" b="0" i="0" dirty="0">
              <a:solidFill>
                <a:srgbClr val="BDC1C6"/>
              </a:solidFill>
              <a:effectLst/>
              <a:latin typeface="arial" panose="020B0604020202020204" pitchFamily="34" charset="0"/>
            </a:endParaRPr>
          </a:p>
          <a:p>
            <a:r>
              <a:rPr kumimoji="1" lang="ja-JP" altLang="en-US" b="0" i="0" dirty="0">
                <a:solidFill>
                  <a:srgbClr val="BDC1C6"/>
                </a:solidFill>
                <a:effectLst/>
                <a:latin typeface="arial" panose="020B0604020202020204" pitchFamily="34" charset="0"/>
              </a:rPr>
              <a:t>メキシコシティ盆地の増幅率が高いのは珪藻土の分布があるため．</a:t>
            </a:r>
            <a:endParaRPr kumimoji="1" lang="en-US" altLang="ja-JP" b="0" i="0" dirty="0">
              <a:solidFill>
                <a:srgbClr val="BDC1C6"/>
              </a:solidFill>
              <a:effectLst/>
              <a:latin typeface="arial" panose="020B0604020202020204" pitchFamily="34" charset="0"/>
            </a:endParaRPr>
          </a:p>
          <a:p>
            <a:r>
              <a:rPr kumimoji="1" lang="ja-JP" altLang="en-US" b="0" i="0" dirty="0">
                <a:solidFill>
                  <a:srgbClr val="BDC1C6"/>
                </a:solidFill>
                <a:effectLst/>
                <a:latin typeface="arial" panose="020B0604020202020204" pitchFamily="34" charset="0"/>
              </a:rPr>
              <a:t>珪藻土は圧縮性を高めるため，せん断弾性率の劣化が少ない．</a:t>
            </a:r>
            <a:endParaRPr kumimoji="1" lang="en-US" altLang="ja-JP" b="0" i="0" dirty="0">
              <a:solidFill>
                <a:srgbClr val="BDC1C6"/>
              </a:solidFill>
              <a:effectLst/>
              <a:latin typeface="arial" panose="020B0604020202020204" pitchFamily="34" charset="0"/>
            </a:endParaRPr>
          </a:p>
          <a:p>
            <a:r>
              <a:rPr kumimoji="1" lang="ja-JP" altLang="en-US" b="0" i="0" dirty="0">
                <a:solidFill>
                  <a:srgbClr val="BDC1C6"/>
                </a:solidFill>
                <a:effectLst/>
                <a:latin typeface="arial" panose="020B0604020202020204" pitchFamily="34" charset="0"/>
              </a:rPr>
              <a:t>圧縮指数</a:t>
            </a:r>
            <a:r>
              <a:rPr kumimoji="1" lang="en-US" altLang="ja-JP" b="0" i="0" dirty="0">
                <a:solidFill>
                  <a:srgbClr val="BDC1C6"/>
                </a:solidFill>
                <a:effectLst/>
                <a:latin typeface="arial" panose="020B0604020202020204" pitchFamily="34" charset="0"/>
              </a:rPr>
              <a:t>Cc</a:t>
            </a:r>
            <a:r>
              <a:rPr kumimoji="1" lang="ja-JP" altLang="en-US" b="0" i="0" dirty="0">
                <a:solidFill>
                  <a:srgbClr val="BDC1C6"/>
                </a:solidFill>
                <a:effectLst/>
                <a:latin typeface="arial" panose="020B0604020202020204" pitchFamily="34" charset="0"/>
              </a:rPr>
              <a:t>：土被り圧の増加量と間隙比の増加量の割合．</a:t>
            </a:r>
            <a:endParaRPr kumimoji="1" lang="en-US" altLang="ja-JP" b="0" i="0" dirty="0">
              <a:solidFill>
                <a:srgbClr val="BDC1C6"/>
              </a:solidFill>
              <a:effectLst/>
              <a:latin typeface="arial" panose="020B0604020202020204" pitchFamily="34" charset="0"/>
            </a:endParaRPr>
          </a:p>
          <a:p>
            <a:r>
              <a:rPr kumimoji="1" lang="ja-JP" altLang="en-US" b="0" i="0" dirty="0">
                <a:solidFill>
                  <a:srgbClr val="BDC1C6"/>
                </a:solidFill>
                <a:effectLst/>
                <a:latin typeface="arial" panose="020B0604020202020204" pitchFamily="34" charset="0"/>
              </a:rPr>
              <a:t>→が大きければ少しの土被り圧の増加で圧密される．小さければ土被り圧が増加しても圧密は進行しない．</a:t>
            </a:r>
            <a:endParaRPr kumimoji="1" lang="en-US" altLang="ja-JP" b="0" i="0" dirty="0">
              <a:solidFill>
                <a:srgbClr val="BDC1C6"/>
              </a:solidFill>
              <a:effectLst/>
              <a:latin typeface="arial" panose="020B0604020202020204" pitchFamily="34" charset="0"/>
            </a:endParaRPr>
          </a:p>
          <a:p>
            <a:r>
              <a:rPr kumimoji="1" lang="en-US" altLang="ja-JP" b="0" i="0" dirty="0">
                <a:solidFill>
                  <a:srgbClr val="BDC1C6"/>
                </a:solidFill>
                <a:effectLst/>
                <a:latin typeface="arial" panose="020B0604020202020204" pitchFamily="34" charset="0"/>
              </a:rPr>
              <a:t>Cc=(e1-e2)/(log(10)((p1+Δp)/p1))</a:t>
            </a:r>
          </a:p>
          <a:p>
            <a:r>
              <a:rPr lang="ja-JP" altLang="en-US" b="0" i="0" dirty="0">
                <a:solidFill>
                  <a:srgbClr val="E8E8E8"/>
                </a:solidFill>
                <a:effectLst/>
                <a:latin typeface="Google Sans"/>
              </a:rPr>
              <a:t>正規化とは、</a:t>
            </a:r>
            <a:r>
              <a:rPr lang="ja-JP" altLang="en-US" b="0" i="0" dirty="0">
                <a:solidFill>
                  <a:srgbClr val="E2EEFF"/>
                </a:solidFill>
                <a:effectLst/>
                <a:latin typeface="Google Sans"/>
              </a:rPr>
              <a:t>比較や分析を容易にするために、データの単位やスケールを共通の基準に整えること．</a:t>
            </a:r>
            <a:endParaRPr lang="en-US" altLang="ja-JP" b="0" i="0" dirty="0">
              <a:solidFill>
                <a:srgbClr val="E2EEFF"/>
              </a:solidFill>
              <a:effectLst/>
              <a:latin typeface="Google Sans"/>
            </a:endParaRPr>
          </a:p>
          <a:p>
            <a:r>
              <a:rPr kumimoji="1" lang="ja-JP" altLang="en-US" b="0" i="0" dirty="0">
                <a:solidFill>
                  <a:srgbClr val="E2EEFF"/>
                </a:solidFill>
                <a:effectLst/>
                <a:latin typeface="Google Sans"/>
              </a:rPr>
              <a:t>土と珪藻土混合物の機械的挙動と粒子形状の間には強い関係がある．</a:t>
            </a:r>
            <a:endParaRPr kumimoji="1" lang="en-US" altLang="ja-JP" b="0" i="0" dirty="0">
              <a:solidFill>
                <a:srgbClr val="E2EEFF"/>
              </a:solidFill>
              <a:effectLst/>
              <a:latin typeface="Google Sans"/>
            </a:endParaRPr>
          </a:p>
          <a:p>
            <a:r>
              <a:rPr kumimoji="1" lang="ja-JP" altLang="en-US" b="0" i="0" dirty="0">
                <a:solidFill>
                  <a:srgbClr val="E2EEFF"/>
                </a:solidFill>
                <a:effectLst/>
                <a:latin typeface="Google Sans"/>
              </a:rPr>
              <a:t>→細長い形状の粒子を含む混合物では，劣化曲線がより高いせん断ひずみにシフトし，位相角が減少することが顕著である．</a:t>
            </a:r>
            <a:endParaRPr kumimoji="1" lang="en-US" altLang="ja-JP" b="0" i="0" dirty="0">
              <a:solidFill>
                <a:srgbClr val="E2EEFF"/>
              </a:solidFill>
              <a:effectLst/>
              <a:latin typeface="Google Sans"/>
            </a:endParaRPr>
          </a:p>
          <a:p>
            <a:r>
              <a:rPr kumimoji="1" lang="ja-JP" altLang="en-US" b="0" i="0" dirty="0">
                <a:solidFill>
                  <a:srgbClr val="E2EEFF"/>
                </a:solidFill>
                <a:effectLst/>
                <a:latin typeface="Google Sans"/>
              </a:rPr>
              <a:t>図</a:t>
            </a:r>
            <a:r>
              <a:rPr kumimoji="1" lang="en-US" altLang="ja-JP" b="0" i="0" dirty="0">
                <a:solidFill>
                  <a:srgbClr val="E2EEFF"/>
                </a:solidFill>
                <a:effectLst/>
                <a:latin typeface="Google Sans"/>
              </a:rPr>
              <a:t>13</a:t>
            </a:r>
            <a:r>
              <a:rPr kumimoji="1" lang="ja-JP" altLang="en-US" b="0" i="0" dirty="0">
                <a:solidFill>
                  <a:srgbClr val="E2EEFF"/>
                </a:solidFill>
                <a:effectLst/>
                <a:latin typeface="Google Sans"/>
              </a:rPr>
              <a:t>→カオリンに珪藻土粒子を添加することで，せん断弾性率が低下しないひずみの範囲が拡大することを示唆している．</a:t>
            </a:r>
            <a:endParaRPr kumimoji="1" lang="en-US" altLang="ja-JP" b="0" i="0" dirty="0">
              <a:solidFill>
                <a:srgbClr val="E2EEFF"/>
              </a:solidFill>
              <a:effectLst/>
              <a:latin typeface="Google Sans"/>
            </a:endParaRPr>
          </a:p>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87EC75-3F29-472A-A7E0-1CBAEEA1F136}"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13827849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異なる水圧下での阿波の間隙比の有効径を計算することで，初期透水係数に対する水頭の影響を組み込んだ．</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87EC75-3F29-472A-A7E0-1CBAEEA1F136}"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3692751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クライストチャーチは</a:t>
            </a:r>
            <a:r>
              <a:rPr kumimoji="1" lang="en-US" altLang="ja-JP" dirty="0"/>
              <a:t>2010</a:t>
            </a:r>
            <a:r>
              <a:rPr kumimoji="1" lang="ja-JP" altLang="en-US" dirty="0"/>
              <a:t>年ー</a:t>
            </a:r>
            <a:r>
              <a:rPr kumimoji="1" lang="en-US" altLang="ja-JP" dirty="0"/>
              <a:t>2011</a:t>
            </a:r>
            <a:r>
              <a:rPr kumimoji="1" lang="ja-JP" altLang="en-US" dirty="0"/>
              <a:t>年に発生したカンタベリー地震で液状化の被害が大きかったクライストチャーチの地域で採取した清浄な砂とシルト質の砂について部分的に飽和した地盤の液状化抵抗性を実験的に調査した．</a:t>
            </a:r>
            <a:endParaRPr kumimoji="1" lang="en-US" altLang="ja-JP" dirty="0"/>
          </a:p>
          <a:p>
            <a:r>
              <a:rPr kumimoji="1" lang="en-US" altLang="ja-JP" dirty="0"/>
              <a:t>P</a:t>
            </a:r>
            <a:r>
              <a:rPr kumimoji="1" lang="ja-JP" altLang="en-US" dirty="0"/>
              <a:t>波速度の包括的な現地測定に基づく原位置試験で飽和状態の評価と合わせて，完全飽和と部分飽和の砂とシルト質砂の試験片に対しての一連の繰返し非排水試験を実施した．</a:t>
            </a:r>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87EC75-3F29-472A-A7E0-1CBAEEA1F136}"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8141053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Dr</a:t>
            </a:r>
            <a:r>
              <a:rPr kumimoji="1" lang="ja-JP" altLang="en-US" dirty="0"/>
              <a:t>と</a:t>
            </a:r>
            <a:r>
              <a:rPr kumimoji="1" lang="en-US" altLang="ja-JP" dirty="0"/>
              <a:t>Gc</a:t>
            </a:r>
            <a:r>
              <a:rPr kumimoji="1" lang="ja-JP" altLang="en-US" dirty="0"/>
              <a:t>の</a:t>
            </a:r>
            <a:r>
              <a:rPr kumimoji="1" lang="en-US" altLang="ja-JP" dirty="0"/>
              <a:t>2</a:t>
            </a:r>
            <a:r>
              <a:rPr kumimoji="1" lang="ja-JP" altLang="en-US" dirty="0"/>
              <a:t>つの主要な要因が液状化抵抗に大きく影響を与える．</a:t>
            </a:r>
            <a:endParaRPr kumimoji="1" lang="en-US" altLang="ja-JP" dirty="0"/>
          </a:p>
          <a:p>
            <a:r>
              <a:rPr kumimoji="1" lang="ja-JP" altLang="en-US" dirty="0"/>
              <a:t>しかし，</a:t>
            </a:r>
            <a:r>
              <a:rPr kumimoji="1" lang="en-US" altLang="ja-JP" dirty="0"/>
              <a:t>Gc</a:t>
            </a:r>
            <a:r>
              <a:rPr kumimoji="1" lang="ja-JP" altLang="en-US" dirty="0"/>
              <a:t>の影響に関する既往の研究では結論が不確か，矛盾している報告がある．→混合物の中の粒子間の接触の違いによるもの．</a:t>
            </a:r>
            <a:endParaRPr kumimoji="1" lang="en-US" altLang="ja-JP" dirty="0"/>
          </a:p>
          <a:p>
            <a:r>
              <a:rPr kumimoji="1" lang="ja-JP" altLang="en-US" dirty="0"/>
              <a:t>砂とレキ粒子の不均一性に基づいて混合物の微差構造は異なる．</a:t>
            </a:r>
            <a:r>
              <a:rPr kumimoji="1" lang="en-US" altLang="ja-JP" dirty="0"/>
              <a:t>Dr</a:t>
            </a:r>
            <a:r>
              <a:rPr kumimoji="1" lang="ja-JP" altLang="en-US" dirty="0"/>
              <a:t>の影響は明確に示されている．混合物の場合</a:t>
            </a:r>
            <a:r>
              <a:rPr kumimoji="1" lang="en-US" altLang="ja-JP" dirty="0"/>
              <a:t>Dr</a:t>
            </a:r>
            <a:r>
              <a:rPr kumimoji="1" lang="ja-JP" altLang="en-US" dirty="0"/>
              <a:t>を液状化抵抗の評価パラメータとするのは問題がある．</a:t>
            </a:r>
            <a:endParaRPr kumimoji="1" lang="en-US" altLang="ja-JP" dirty="0"/>
          </a:p>
          <a:p>
            <a:r>
              <a:rPr kumimoji="1" lang="ja-JP" altLang="en-US" dirty="0"/>
              <a:t>等価間隙比は砂</a:t>
            </a:r>
            <a:r>
              <a:rPr kumimoji="1" lang="en-US" altLang="ja-JP" dirty="0"/>
              <a:t>-</a:t>
            </a:r>
            <a:r>
              <a:rPr kumimoji="1" lang="ja-JP" altLang="en-US" dirty="0"/>
              <a:t>シルト混合物では使用されており，液状化抵抗に与える影響を考慮することができた．→</a:t>
            </a:r>
            <a:r>
              <a:rPr kumimoji="1" lang="en-US" altLang="ja-JP" dirty="0"/>
              <a:t>SGM</a:t>
            </a:r>
            <a:r>
              <a:rPr kumimoji="1" lang="ja-JP" altLang="en-US" dirty="0"/>
              <a:t>にも適用すれば</a:t>
            </a:r>
            <a:r>
              <a:rPr kumimoji="1" lang="en-US" altLang="ja-JP" dirty="0"/>
              <a:t>Gc</a:t>
            </a:r>
            <a:r>
              <a:rPr kumimoji="1" lang="ja-JP" altLang="en-US" dirty="0"/>
              <a:t>の効果に関する理解を拡大することができる．</a:t>
            </a:r>
            <a:endParaRPr kumimoji="1" lang="en-US" altLang="ja-JP" dirty="0"/>
          </a:p>
          <a:p>
            <a:r>
              <a:rPr kumimoji="1" lang="en-US" altLang="ja-JP" dirty="0"/>
              <a:t>SGM</a:t>
            </a:r>
            <a:r>
              <a:rPr kumimoji="1" lang="ja-JP" altLang="en-US" dirty="0"/>
              <a:t>はケースヒストリーにおける典型的な液状化したレキ砂土の部分集合とみなせる</a:t>
            </a:r>
            <a:endParaRPr kumimoji="1" lang="en-US" altLang="ja-JP" dirty="0"/>
          </a:p>
          <a:p>
            <a:r>
              <a:rPr kumimoji="1" lang="en-US" altLang="ja-JP" dirty="0" err="1"/>
              <a:t>Dric</a:t>
            </a:r>
            <a:r>
              <a:rPr kumimoji="1" lang="ja-JP" altLang="en-US" dirty="0"/>
              <a:t>：圧密終了時の相対密度</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87EC75-3F29-472A-A7E0-1CBAEEA1F136}"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13536044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Dr</a:t>
            </a:r>
            <a:r>
              <a:rPr kumimoji="1" lang="ja-JP" altLang="en-US" dirty="0"/>
              <a:t>と</a:t>
            </a:r>
            <a:r>
              <a:rPr kumimoji="1" lang="en-US" altLang="ja-JP" dirty="0"/>
              <a:t>Gc</a:t>
            </a:r>
            <a:r>
              <a:rPr kumimoji="1" lang="ja-JP" altLang="en-US" dirty="0"/>
              <a:t>の</a:t>
            </a:r>
            <a:r>
              <a:rPr kumimoji="1" lang="en-US" altLang="ja-JP" dirty="0"/>
              <a:t>2</a:t>
            </a:r>
            <a:r>
              <a:rPr kumimoji="1" lang="ja-JP" altLang="en-US" dirty="0"/>
              <a:t>つの主要な要因が液状化抵抗に大きく影響を与える．</a:t>
            </a:r>
            <a:endParaRPr kumimoji="1" lang="en-US" altLang="ja-JP" dirty="0"/>
          </a:p>
          <a:p>
            <a:r>
              <a:rPr kumimoji="1" lang="ja-JP" altLang="en-US" dirty="0"/>
              <a:t>しかし，</a:t>
            </a:r>
            <a:r>
              <a:rPr kumimoji="1" lang="en-US" altLang="ja-JP" dirty="0"/>
              <a:t>Gc</a:t>
            </a:r>
            <a:r>
              <a:rPr kumimoji="1" lang="ja-JP" altLang="en-US" dirty="0"/>
              <a:t>の影響に関する既往の研究では結論が不確か，矛盾している報告がある．→混合物の中の粒子間の接触の違いによるもの．</a:t>
            </a:r>
            <a:endParaRPr kumimoji="1" lang="en-US" altLang="ja-JP" dirty="0"/>
          </a:p>
          <a:p>
            <a:r>
              <a:rPr kumimoji="1" lang="ja-JP" altLang="en-US" dirty="0"/>
              <a:t>砂とレキ粒子の不均一性に基づいて混合物の微差構造は異なる．</a:t>
            </a:r>
            <a:r>
              <a:rPr kumimoji="1" lang="en-US" altLang="ja-JP" dirty="0"/>
              <a:t>Dr</a:t>
            </a:r>
            <a:r>
              <a:rPr kumimoji="1" lang="ja-JP" altLang="en-US" dirty="0"/>
              <a:t>の影響は明確に示されている．混合物の場合</a:t>
            </a:r>
            <a:r>
              <a:rPr kumimoji="1" lang="en-US" altLang="ja-JP" dirty="0"/>
              <a:t>Dr</a:t>
            </a:r>
            <a:r>
              <a:rPr kumimoji="1" lang="ja-JP" altLang="en-US" dirty="0"/>
              <a:t>を液状化抵抗の評価パラメータとするのは問題がある．</a:t>
            </a:r>
            <a:endParaRPr kumimoji="1" lang="en-US" altLang="ja-JP" dirty="0"/>
          </a:p>
          <a:p>
            <a:r>
              <a:rPr kumimoji="1" lang="ja-JP" altLang="en-US" dirty="0"/>
              <a:t>等価間隙比は砂</a:t>
            </a:r>
            <a:r>
              <a:rPr kumimoji="1" lang="en-US" altLang="ja-JP" dirty="0"/>
              <a:t>-</a:t>
            </a:r>
            <a:r>
              <a:rPr kumimoji="1" lang="ja-JP" altLang="en-US" dirty="0"/>
              <a:t>シルト混合物では使用されており，液状化抵抗に与える影響を考慮することができた．→</a:t>
            </a:r>
            <a:r>
              <a:rPr kumimoji="1" lang="en-US" altLang="ja-JP" dirty="0"/>
              <a:t>SGM</a:t>
            </a:r>
            <a:r>
              <a:rPr kumimoji="1" lang="ja-JP" altLang="en-US" dirty="0"/>
              <a:t>にも適用すれば</a:t>
            </a:r>
            <a:r>
              <a:rPr kumimoji="1" lang="en-US" altLang="ja-JP" dirty="0"/>
              <a:t>Gc</a:t>
            </a:r>
            <a:r>
              <a:rPr kumimoji="1" lang="ja-JP" altLang="en-US" dirty="0"/>
              <a:t>の効果に関する理解を拡大することができる．</a:t>
            </a:r>
            <a:endParaRPr kumimoji="1" lang="en-US" altLang="ja-JP" dirty="0"/>
          </a:p>
          <a:p>
            <a:r>
              <a:rPr kumimoji="1" lang="en-US" altLang="ja-JP" dirty="0"/>
              <a:t>SGM</a:t>
            </a:r>
            <a:r>
              <a:rPr kumimoji="1" lang="ja-JP" altLang="en-US" dirty="0"/>
              <a:t>はケースヒストリーにおける典型的な液状化したレキ砂土の部分集合とみなせる</a:t>
            </a:r>
            <a:endParaRPr kumimoji="1" lang="en-US" altLang="ja-JP" dirty="0"/>
          </a:p>
          <a:p>
            <a:r>
              <a:rPr kumimoji="1" lang="en-US" altLang="ja-JP" dirty="0" err="1"/>
              <a:t>Dric</a:t>
            </a:r>
            <a:r>
              <a:rPr kumimoji="1" lang="ja-JP" altLang="en-US" dirty="0"/>
              <a:t>：圧密終了時の相対密度</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887EC75-3F29-472A-A7E0-1CBAEEA1F136}"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16371606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04BDC2-66E0-B22E-8293-71A362BCB29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0BF26565-5609-DC6B-1714-E9FDDCEA5F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9C1A25C-1C1B-D4F9-8E07-F81A3D8C9DAF}"/>
              </a:ext>
            </a:extLst>
          </p:cNvPr>
          <p:cNvSpPr>
            <a:spLocks noGrp="1"/>
          </p:cNvSpPr>
          <p:nvPr>
            <p:ph type="dt" sz="half" idx="10"/>
          </p:nvPr>
        </p:nvSpPr>
        <p:spPr/>
        <p:txBody>
          <a:bodyPr/>
          <a:lstStyle/>
          <a:p>
            <a:fld id="{2A95FD96-9232-4034-84B3-F3BE6273FC2A}" type="datetimeFigureOut">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A83CA807-A57E-3A6D-4767-DADFD703522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4718598-2C54-CC3D-B1C7-7B24D17B4FCA}"/>
              </a:ext>
            </a:extLst>
          </p:cNvPr>
          <p:cNvSpPr>
            <a:spLocks noGrp="1"/>
          </p:cNvSpPr>
          <p:nvPr>
            <p:ph type="sldNum" sz="quarter" idx="12"/>
          </p:nvPr>
        </p:nvSpPr>
        <p:spPr/>
        <p:txBody>
          <a:body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21390526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288516-F23F-7992-99E2-C4BDD14AE6F3}"/>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980513DD-A6E3-4C42-0487-503E83E36AEB}"/>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F978DE1-7E1B-58C6-FDDC-19D61ED3A5AE}"/>
              </a:ext>
            </a:extLst>
          </p:cNvPr>
          <p:cNvSpPr>
            <a:spLocks noGrp="1"/>
          </p:cNvSpPr>
          <p:nvPr>
            <p:ph type="dt" sz="half" idx="10"/>
          </p:nvPr>
        </p:nvSpPr>
        <p:spPr/>
        <p:txBody>
          <a:bodyPr/>
          <a:lstStyle/>
          <a:p>
            <a:fld id="{2A95FD96-9232-4034-84B3-F3BE6273FC2A}" type="datetimeFigureOut">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9E80FE7E-18A0-67DC-4D10-5197ACAB448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77104A3-74D6-0602-9888-F3C9D960CB72}"/>
              </a:ext>
            </a:extLst>
          </p:cNvPr>
          <p:cNvSpPr>
            <a:spLocks noGrp="1"/>
          </p:cNvSpPr>
          <p:nvPr>
            <p:ph type="sldNum" sz="quarter" idx="12"/>
          </p:nvPr>
        </p:nvSpPr>
        <p:spPr/>
        <p:txBody>
          <a:body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1036576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703CBBFD-7503-8414-D19A-3F6BC439FDDF}"/>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B6FB136-9BAD-28DC-642A-876E3CBF2242}"/>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8F7587D-9B2C-74A7-F25C-A3A52653B409}"/>
              </a:ext>
            </a:extLst>
          </p:cNvPr>
          <p:cNvSpPr>
            <a:spLocks noGrp="1"/>
          </p:cNvSpPr>
          <p:nvPr>
            <p:ph type="dt" sz="half" idx="10"/>
          </p:nvPr>
        </p:nvSpPr>
        <p:spPr/>
        <p:txBody>
          <a:bodyPr/>
          <a:lstStyle/>
          <a:p>
            <a:fld id="{2A95FD96-9232-4034-84B3-F3BE6273FC2A}" type="datetimeFigureOut">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FCCF094D-1BF4-0A56-AFD0-DAA8B1332E7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70898F1-69D2-D254-6B41-91971D660ABA}"/>
              </a:ext>
            </a:extLst>
          </p:cNvPr>
          <p:cNvSpPr>
            <a:spLocks noGrp="1"/>
          </p:cNvSpPr>
          <p:nvPr>
            <p:ph type="sldNum" sz="quarter" idx="12"/>
          </p:nvPr>
        </p:nvSpPr>
        <p:spPr/>
        <p:txBody>
          <a:body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17608762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307031-1DE0-9BAE-0A45-CE1B99F5B5F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910AD6B2-EFA9-46FD-987F-E5CD465DDB2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5E299375-D6BD-6FD9-EF6A-0D99364ED294}"/>
              </a:ext>
            </a:extLst>
          </p:cNvPr>
          <p:cNvSpPr>
            <a:spLocks noGrp="1"/>
          </p:cNvSpPr>
          <p:nvPr>
            <p:ph type="dt" sz="half" idx="10"/>
          </p:nvPr>
        </p:nvSpPr>
        <p:spPr/>
        <p:txBody>
          <a:bodyPr/>
          <a:lstStyle/>
          <a:p>
            <a:fld id="{A340E913-BE6E-44AD-A5BA-91FA7153784C}" type="datetime1">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EC1C4D83-8CE1-96DE-1EB7-758321263C1A}"/>
              </a:ext>
            </a:extLst>
          </p:cNvPr>
          <p:cNvSpPr>
            <a:spLocks noGrp="1"/>
          </p:cNvSpPr>
          <p:nvPr>
            <p:ph type="ftr" sz="quarter" idx="11"/>
          </p:nvPr>
        </p:nvSpPr>
        <p:spPr/>
        <p:txBody>
          <a:bodyPr/>
          <a:lstStyle/>
          <a:p>
            <a:r>
              <a:rPr kumimoji="1" lang="zh-TW" altLang="en-US"/>
              <a:t>地盤防災工学研究室</a:t>
            </a:r>
            <a:endParaRPr kumimoji="1" lang="ja-JP" altLang="en-US"/>
          </a:p>
        </p:txBody>
      </p:sp>
      <p:sp>
        <p:nvSpPr>
          <p:cNvPr id="6" name="スライド番号プレースホルダー 5">
            <a:extLst>
              <a:ext uri="{FF2B5EF4-FFF2-40B4-BE49-F238E27FC236}">
                <a16:creationId xmlns:a16="http://schemas.microsoft.com/office/drawing/2014/main" id="{2CD2E8F1-6B2C-3472-0B6F-A2E15DD0EFFD}"/>
              </a:ext>
            </a:extLst>
          </p:cNvPr>
          <p:cNvSpPr>
            <a:spLocks noGrp="1"/>
          </p:cNvSpPr>
          <p:nvPr>
            <p:ph type="sldNum" sz="quarter" idx="12"/>
          </p:nvPr>
        </p:nvSpPr>
        <p:spPr/>
        <p:txBody>
          <a:bodyPr/>
          <a:lstStyle/>
          <a:p>
            <a:fld id="{B410075A-628D-4B53-98BF-13495C1AAAF4}" type="slidenum">
              <a:rPr kumimoji="1" lang="ja-JP" altLang="en-US" smtClean="0"/>
              <a:t>‹#›</a:t>
            </a:fld>
            <a:endParaRPr kumimoji="1" lang="ja-JP" altLang="en-US"/>
          </a:p>
        </p:txBody>
      </p:sp>
    </p:spTree>
    <p:extLst>
      <p:ext uri="{BB962C8B-B14F-4D97-AF65-F5344CB8AC3E}">
        <p14:creationId xmlns:p14="http://schemas.microsoft.com/office/powerpoint/2010/main" val="19527449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02351EF-1C03-3C86-7D94-DB15F07AF5CC}"/>
              </a:ext>
            </a:extLst>
          </p:cNvPr>
          <p:cNvSpPr>
            <a:spLocks noGrp="1"/>
          </p:cNvSpPr>
          <p:nvPr>
            <p:ph type="title"/>
          </p:nvPr>
        </p:nvSpPr>
        <p:spPr>
          <a:xfrm>
            <a:off x="130630" y="0"/>
            <a:ext cx="11930742" cy="1018901"/>
          </a:xfrm>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2C3066E-222D-C827-CDE5-68F3BD1E56E0}"/>
              </a:ext>
            </a:extLst>
          </p:cNvPr>
          <p:cNvSpPr>
            <a:spLocks noGrp="1"/>
          </p:cNvSpPr>
          <p:nvPr>
            <p:ph idx="1"/>
          </p:nvPr>
        </p:nvSpPr>
        <p:spPr>
          <a:xfrm>
            <a:off x="130630" y="1576250"/>
            <a:ext cx="11930742" cy="4916623"/>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FCCCB50-F5A8-4029-8C0F-499D4E4FBEAE}"/>
              </a:ext>
            </a:extLst>
          </p:cNvPr>
          <p:cNvSpPr>
            <a:spLocks noGrp="1"/>
          </p:cNvSpPr>
          <p:nvPr>
            <p:ph type="dt" sz="half" idx="10"/>
          </p:nvPr>
        </p:nvSpPr>
        <p:spPr>
          <a:xfrm>
            <a:off x="0" y="6662057"/>
            <a:ext cx="2743200" cy="195943"/>
          </a:xfrm>
        </p:spPr>
        <p:txBody>
          <a:bodyPr/>
          <a:lstStyle/>
          <a:p>
            <a:fld id="{06065D44-6B2F-481A-85AD-29C1C4B95729}" type="datetime1">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D8D6AEA3-D15C-EDC1-4963-1EF965491E43}"/>
              </a:ext>
            </a:extLst>
          </p:cNvPr>
          <p:cNvSpPr>
            <a:spLocks noGrp="1"/>
          </p:cNvSpPr>
          <p:nvPr>
            <p:ph type="ftr" sz="quarter" idx="11"/>
          </p:nvPr>
        </p:nvSpPr>
        <p:spPr>
          <a:xfrm>
            <a:off x="4038600" y="6662057"/>
            <a:ext cx="4114800" cy="195942"/>
          </a:xfrm>
        </p:spPr>
        <p:txBody>
          <a:bodyPr/>
          <a:lstStyle/>
          <a:p>
            <a:r>
              <a:rPr kumimoji="1" lang="ja-JP" altLang="en-US" dirty="0"/>
              <a:t>地盤防災工学研究室</a:t>
            </a:r>
          </a:p>
        </p:txBody>
      </p:sp>
      <p:sp>
        <p:nvSpPr>
          <p:cNvPr id="6" name="スライド番号プレースホルダー 5">
            <a:extLst>
              <a:ext uri="{FF2B5EF4-FFF2-40B4-BE49-F238E27FC236}">
                <a16:creationId xmlns:a16="http://schemas.microsoft.com/office/drawing/2014/main" id="{D0F8B567-4828-4790-6E8A-A883D0510DCE}"/>
              </a:ext>
            </a:extLst>
          </p:cNvPr>
          <p:cNvSpPr>
            <a:spLocks noGrp="1"/>
          </p:cNvSpPr>
          <p:nvPr>
            <p:ph type="sldNum" sz="quarter" idx="12"/>
          </p:nvPr>
        </p:nvSpPr>
        <p:spPr>
          <a:xfrm>
            <a:off x="9448800" y="6662057"/>
            <a:ext cx="2743200" cy="195943"/>
          </a:xfrm>
        </p:spPr>
        <p:txBody>
          <a:bodyPr/>
          <a:lstStyle/>
          <a:p>
            <a:fld id="{B410075A-628D-4B53-98BF-13495C1AAAF4}" type="slidenum">
              <a:rPr kumimoji="1" lang="ja-JP" altLang="en-US" smtClean="0"/>
              <a:t>‹#›</a:t>
            </a:fld>
            <a:endParaRPr kumimoji="1" lang="ja-JP" altLang="en-US" dirty="0"/>
          </a:p>
        </p:txBody>
      </p:sp>
      <p:sp>
        <p:nvSpPr>
          <p:cNvPr id="7" name="テキスト ボックス 6">
            <a:extLst>
              <a:ext uri="{FF2B5EF4-FFF2-40B4-BE49-F238E27FC236}">
                <a16:creationId xmlns:a16="http://schemas.microsoft.com/office/drawing/2014/main" id="{9852782C-4317-6E3E-159C-B0D0DFAA6CC6}"/>
              </a:ext>
            </a:extLst>
          </p:cNvPr>
          <p:cNvSpPr txBox="1"/>
          <p:nvPr userDrawn="1"/>
        </p:nvSpPr>
        <p:spPr>
          <a:xfrm>
            <a:off x="130630" y="1112909"/>
            <a:ext cx="11930740" cy="369332"/>
          </a:xfrm>
          <a:prstGeom prst="rect">
            <a:avLst/>
          </a:prstGeom>
          <a:noFill/>
        </p:spPr>
        <p:txBody>
          <a:bodyPr wrap="square" rtlCol="0">
            <a:spAutoFit/>
          </a:bodyPr>
          <a:lstStyle/>
          <a:p>
            <a:endParaRPr kumimoji="1" lang="ja-JP" altLang="en-US" dirty="0"/>
          </a:p>
        </p:txBody>
      </p:sp>
    </p:spTree>
    <p:extLst>
      <p:ext uri="{BB962C8B-B14F-4D97-AF65-F5344CB8AC3E}">
        <p14:creationId xmlns:p14="http://schemas.microsoft.com/office/powerpoint/2010/main" val="429459148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30C9DF-A8A3-4316-8262-4DFA4E0578F5}"/>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98735D7-222C-1AB9-CCEB-216150F4B1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45B6A6BC-25C9-15B9-F9AD-F52697657618}"/>
              </a:ext>
            </a:extLst>
          </p:cNvPr>
          <p:cNvSpPr>
            <a:spLocks noGrp="1"/>
          </p:cNvSpPr>
          <p:nvPr>
            <p:ph type="dt" sz="half" idx="10"/>
          </p:nvPr>
        </p:nvSpPr>
        <p:spPr/>
        <p:txBody>
          <a:bodyPr/>
          <a:lstStyle/>
          <a:p>
            <a:fld id="{B252BBD9-BF6A-457E-B839-4EE2628174F9}" type="datetime1">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F07262E7-E919-0367-4909-CEABA42FFF8D}"/>
              </a:ext>
            </a:extLst>
          </p:cNvPr>
          <p:cNvSpPr>
            <a:spLocks noGrp="1"/>
          </p:cNvSpPr>
          <p:nvPr>
            <p:ph type="ftr" sz="quarter" idx="11"/>
          </p:nvPr>
        </p:nvSpPr>
        <p:spPr/>
        <p:txBody>
          <a:bodyPr/>
          <a:lstStyle/>
          <a:p>
            <a:r>
              <a:rPr kumimoji="1" lang="zh-TW" altLang="en-US"/>
              <a:t>地盤防災工学研究室</a:t>
            </a:r>
            <a:endParaRPr kumimoji="1" lang="ja-JP" altLang="en-US"/>
          </a:p>
        </p:txBody>
      </p:sp>
      <p:sp>
        <p:nvSpPr>
          <p:cNvPr id="6" name="スライド番号プレースホルダー 5">
            <a:extLst>
              <a:ext uri="{FF2B5EF4-FFF2-40B4-BE49-F238E27FC236}">
                <a16:creationId xmlns:a16="http://schemas.microsoft.com/office/drawing/2014/main" id="{91E2E6A5-ECBD-B0D0-F221-8C2E92D111AD}"/>
              </a:ext>
            </a:extLst>
          </p:cNvPr>
          <p:cNvSpPr>
            <a:spLocks noGrp="1"/>
          </p:cNvSpPr>
          <p:nvPr>
            <p:ph type="sldNum" sz="quarter" idx="12"/>
          </p:nvPr>
        </p:nvSpPr>
        <p:spPr/>
        <p:txBody>
          <a:bodyPr/>
          <a:lstStyle/>
          <a:p>
            <a:fld id="{B410075A-628D-4B53-98BF-13495C1AAAF4}" type="slidenum">
              <a:rPr kumimoji="1" lang="ja-JP" altLang="en-US" smtClean="0"/>
              <a:t>‹#›</a:t>
            </a:fld>
            <a:endParaRPr kumimoji="1" lang="ja-JP" altLang="en-US"/>
          </a:p>
        </p:txBody>
      </p:sp>
    </p:spTree>
    <p:extLst>
      <p:ext uri="{BB962C8B-B14F-4D97-AF65-F5344CB8AC3E}">
        <p14:creationId xmlns:p14="http://schemas.microsoft.com/office/powerpoint/2010/main" val="7431663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7641F2-6F99-94B9-2923-DBA4EDFA7ED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7427ED0-409C-ECB4-50BE-A5458F673CF9}"/>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7DDA3664-DBFC-2CCE-9F97-36640F2E83D3}"/>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4DEEA253-DD01-3B96-F330-D480ABD2CDA8}"/>
              </a:ext>
            </a:extLst>
          </p:cNvPr>
          <p:cNvSpPr>
            <a:spLocks noGrp="1"/>
          </p:cNvSpPr>
          <p:nvPr>
            <p:ph type="dt" sz="half" idx="10"/>
          </p:nvPr>
        </p:nvSpPr>
        <p:spPr/>
        <p:txBody>
          <a:bodyPr/>
          <a:lstStyle/>
          <a:p>
            <a:fld id="{9FD4AB11-7E7B-4FB1-9D14-C9D1E35DB86E}" type="datetime1">
              <a:rPr kumimoji="1" lang="ja-JP" altLang="en-US" smtClean="0"/>
              <a:t>2024/5/13</a:t>
            </a:fld>
            <a:endParaRPr kumimoji="1" lang="ja-JP" altLang="en-US"/>
          </a:p>
        </p:txBody>
      </p:sp>
      <p:sp>
        <p:nvSpPr>
          <p:cNvPr id="6" name="フッター プレースホルダー 5">
            <a:extLst>
              <a:ext uri="{FF2B5EF4-FFF2-40B4-BE49-F238E27FC236}">
                <a16:creationId xmlns:a16="http://schemas.microsoft.com/office/drawing/2014/main" id="{FEDEBADD-1C2B-08C6-9742-6F27EEAF2700}"/>
              </a:ext>
            </a:extLst>
          </p:cNvPr>
          <p:cNvSpPr>
            <a:spLocks noGrp="1"/>
          </p:cNvSpPr>
          <p:nvPr>
            <p:ph type="ftr" sz="quarter" idx="11"/>
          </p:nvPr>
        </p:nvSpPr>
        <p:spPr/>
        <p:txBody>
          <a:bodyPr/>
          <a:lstStyle/>
          <a:p>
            <a:r>
              <a:rPr kumimoji="1" lang="zh-TW" altLang="en-US"/>
              <a:t>地盤防災工学研究室</a:t>
            </a:r>
            <a:endParaRPr kumimoji="1" lang="ja-JP" altLang="en-US"/>
          </a:p>
        </p:txBody>
      </p:sp>
      <p:sp>
        <p:nvSpPr>
          <p:cNvPr id="7" name="スライド番号プレースホルダー 6">
            <a:extLst>
              <a:ext uri="{FF2B5EF4-FFF2-40B4-BE49-F238E27FC236}">
                <a16:creationId xmlns:a16="http://schemas.microsoft.com/office/drawing/2014/main" id="{58DFCD4B-3D93-1925-73EC-FA3B3B3F90B8}"/>
              </a:ext>
            </a:extLst>
          </p:cNvPr>
          <p:cNvSpPr>
            <a:spLocks noGrp="1"/>
          </p:cNvSpPr>
          <p:nvPr>
            <p:ph type="sldNum" sz="quarter" idx="12"/>
          </p:nvPr>
        </p:nvSpPr>
        <p:spPr/>
        <p:txBody>
          <a:bodyPr/>
          <a:lstStyle/>
          <a:p>
            <a:fld id="{B410075A-628D-4B53-98BF-13495C1AAAF4}" type="slidenum">
              <a:rPr kumimoji="1" lang="ja-JP" altLang="en-US" smtClean="0"/>
              <a:t>‹#›</a:t>
            </a:fld>
            <a:endParaRPr kumimoji="1" lang="ja-JP" altLang="en-US"/>
          </a:p>
        </p:txBody>
      </p:sp>
    </p:spTree>
    <p:extLst>
      <p:ext uri="{BB962C8B-B14F-4D97-AF65-F5344CB8AC3E}">
        <p14:creationId xmlns:p14="http://schemas.microsoft.com/office/powerpoint/2010/main" val="11682931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30E579-662C-921C-D829-0CCC5D89162C}"/>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D826D8F-8812-83C7-0680-A14DE8C06E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A57EDB04-F69D-781A-A6B7-5314BDDBCD34}"/>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F9C07622-9FF5-CE1D-29CE-A9F01DA74C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80A0D337-AD85-CBA6-0D7E-60ECF5FDCE67}"/>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FF0E632A-E7AB-965B-00AA-6BBDFF4454A9}"/>
              </a:ext>
            </a:extLst>
          </p:cNvPr>
          <p:cNvSpPr>
            <a:spLocks noGrp="1"/>
          </p:cNvSpPr>
          <p:nvPr>
            <p:ph type="dt" sz="half" idx="10"/>
          </p:nvPr>
        </p:nvSpPr>
        <p:spPr/>
        <p:txBody>
          <a:bodyPr/>
          <a:lstStyle/>
          <a:p>
            <a:fld id="{DA5271C6-459E-4583-AC67-386E8EAFB5F3}" type="datetime1">
              <a:rPr kumimoji="1" lang="ja-JP" altLang="en-US" smtClean="0"/>
              <a:t>2024/5/13</a:t>
            </a:fld>
            <a:endParaRPr kumimoji="1" lang="ja-JP" altLang="en-US"/>
          </a:p>
        </p:txBody>
      </p:sp>
      <p:sp>
        <p:nvSpPr>
          <p:cNvPr id="8" name="フッター プレースホルダー 7">
            <a:extLst>
              <a:ext uri="{FF2B5EF4-FFF2-40B4-BE49-F238E27FC236}">
                <a16:creationId xmlns:a16="http://schemas.microsoft.com/office/drawing/2014/main" id="{24B8C15C-6163-94CA-1B9F-69C5A53C3BEF}"/>
              </a:ext>
            </a:extLst>
          </p:cNvPr>
          <p:cNvSpPr>
            <a:spLocks noGrp="1"/>
          </p:cNvSpPr>
          <p:nvPr>
            <p:ph type="ftr" sz="quarter" idx="11"/>
          </p:nvPr>
        </p:nvSpPr>
        <p:spPr/>
        <p:txBody>
          <a:bodyPr/>
          <a:lstStyle/>
          <a:p>
            <a:r>
              <a:rPr kumimoji="1" lang="zh-TW" altLang="en-US"/>
              <a:t>地盤防災工学研究室</a:t>
            </a:r>
            <a:endParaRPr kumimoji="1" lang="ja-JP" altLang="en-US"/>
          </a:p>
        </p:txBody>
      </p:sp>
      <p:sp>
        <p:nvSpPr>
          <p:cNvPr id="9" name="スライド番号プレースホルダー 8">
            <a:extLst>
              <a:ext uri="{FF2B5EF4-FFF2-40B4-BE49-F238E27FC236}">
                <a16:creationId xmlns:a16="http://schemas.microsoft.com/office/drawing/2014/main" id="{3AA7DD57-AC1E-7946-7D8D-534030933B5D}"/>
              </a:ext>
            </a:extLst>
          </p:cNvPr>
          <p:cNvSpPr>
            <a:spLocks noGrp="1"/>
          </p:cNvSpPr>
          <p:nvPr>
            <p:ph type="sldNum" sz="quarter" idx="12"/>
          </p:nvPr>
        </p:nvSpPr>
        <p:spPr/>
        <p:txBody>
          <a:bodyPr/>
          <a:lstStyle/>
          <a:p>
            <a:fld id="{B410075A-628D-4B53-98BF-13495C1AAAF4}" type="slidenum">
              <a:rPr kumimoji="1" lang="ja-JP" altLang="en-US" smtClean="0"/>
              <a:t>‹#›</a:t>
            </a:fld>
            <a:endParaRPr kumimoji="1" lang="ja-JP" altLang="en-US"/>
          </a:p>
        </p:txBody>
      </p:sp>
    </p:spTree>
    <p:extLst>
      <p:ext uri="{BB962C8B-B14F-4D97-AF65-F5344CB8AC3E}">
        <p14:creationId xmlns:p14="http://schemas.microsoft.com/office/powerpoint/2010/main" val="32111582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DA2FCB-DB4F-C058-C6E0-B0DEC2C2F96E}"/>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8602B04D-6123-EF65-3063-18FC86EAAE63}"/>
              </a:ext>
            </a:extLst>
          </p:cNvPr>
          <p:cNvSpPr>
            <a:spLocks noGrp="1"/>
          </p:cNvSpPr>
          <p:nvPr>
            <p:ph type="dt" sz="half" idx="10"/>
          </p:nvPr>
        </p:nvSpPr>
        <p:spPr/>
        <p:txBody>
          <a:bodyPr/>
          <a:lstStyle/>
          <a:p>
            <a:fld id="{7AE819D8-B85F-490B-A19D-470B3A50134C}" type="datetime1">
              <a:rPr kumimoji="1" lang="ja-JP" altLang="en-US" smtClean="0"/>
              <a:t>2024/5/13</a:t>
            </a:fld>
            <a:endParaRPr kumimoji="1" lang="ja-JP" altLang="en-US"/>
          </a:p>
        </p:txBody>
      </p:sp>
      <p:sp>
        <p:nvSpPr>
          <p:cNvPr id="4" name="フッター プレースホルダー 3">
            <a:extLst>
              <a:ext uri="{FF2B5EF4-FFF2-40B4-BE49-F238E27FC236}">
                <a16:creationId xmlns:a16="http://schemas.microsoft.com/office/drawing/2014/main" id="{78C80A3D-AA1E-64F7-66A6-09BDDDC30465}"/>
              </a:ext>
            </a:extLst>
          </p:cNvPr>
          <p:cNvSpPr>
            <a:spLocks noGrp="1"/>
          </p:cNvSpPr>
          <p:nvPr>
            <p:ph type="ftr" sz="quarter" idx="11"/>
          </p:nvPr>
        </p:nvSpPr>
        <p:spPr/>
        <p:txBody>
          <a:bodyPr/>
          <a:lstStyle/>
          <a:p>
            <a:r>
              <a:rPr kumimoji="1" lang="zh-TW" altLang="en-US"/>
              <a:t>地盤防災工学研究室</a:t>
            </a:r>
            <a:endParaRPr kumimoji="1" lang="ja-JP" altLang="en-US"/>
          </a:p>
        </p:txBody>
      </p:sp>
      <p:sp>
        <p:nvSpPr>
          <p:cNvPr id="5" name="スライド番号プレースホルダー 4">
            <a:extLst>
              <a:ext uri="{FF2B5EF4-FFF2-40B4-BE49-F238E27FC236}">
                <a16:creationId xmlns:a16="http://schemas.microsoft.com/office/drawing/2014/main" id="{0CD3BDD6-4390-9678-7B62-BBD7D5B0893F}"/>
              </a:ext>
            </a:extLst>
          </p:cNvPr>
          <p:cNvSpPr>
            <a:spLocks noGrp="1"/>
          </p:cNvSpPr>
          <p:nvPr>
            <p:ph type="sldNum" sz="quarter" idx="12"/>
          </p:nvPr>
        </p:nvSpPr>
        <p:spPr/>
        <p:txBody>
          <a:bodyPr/>
          <a:lstStyle/>
          <a:p>
            <a:fld id="{B410075A-628D-4B53-98BF-13495C1AAAF4}" type="slidenum">
              <a:rPr kumimoji="1" lang="ja-JP" altLang="en-US" smtClean="0"/>
              <a:t>‹#›</a:t>
            </a:fld>
            <a:endParaRPr kumimoji="1" lang="ja-JP" altLang="en-US"/>
          </a:p>
        </p:txBody>
      </p:sp>
    </p:spTree>
    <p:extLst>
      <p:ext uri="{BB962C8B-B14F-4D97-AF65-F5344CB8AC3E}">
        <p14:creationId xmlns:p14="http://schemas.microsoft.com/office/powerpoint/2010/main" val="11306650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9D8B2BF1-7A94-4537-B7DE-DA4D6EDD73D5}"/>
              </a:ext>
            </a:extLst>
          </p:cNvPr>
          <p:cNvSpPr>
            <a:spLocks noGrp="1"/>
          </p:cNvSpPr>
          <p:nvPr>
            <p:ph type="dt" sz="half" idx="10"/>
          </p:nvPr>
        </p:nvSpPr>
        <p:spPr/>
        <p:txBody>
          <a:bodyPr/>
          <a:lstStyle/>
          <a:p>
            <a:fld id="{88EF6F6E-2A1E-47F1-A2FF-DB640F8EFC66}" type="datetime1">
              <a:rPr kumimoji="1" lang="ja-JP" altLang="en-US" smtClean="0"/>
              <a:t>2024/5/13</a:t>
            </a:fld>
            <a:endParaRPr kumimoji="1" lang="ja-JP" altLang="en-US"/>
          </a:p>
        </p:txBody>
      </p:sp>
      <p:sp>
        <p:nvSpPr>
          <p:cNvPr id="3" name="フッター プレースホルダー 2">
            <a:extLst>
              <a:ext uri="{FF2B5EF4-FFF2-40B4-BE49-F238E27FC236}">
                <a16:creationId xmlns:a16="http://schemas.microsoft.com/office/drawing/2014/main" id="{0FD74819-3115-28A3-5A86-4E75A68C59ED}"/>
              </a:ext>
            </a:extLst>
          </p:cNvPr>
          <p:cNvSpPr>
            <a:spLocks noGrp="1"/>
          </p:cNvSpPr>
          <p:nvPr>
            <p:ph type="ftr" sz="quarter" idx="11"/>
          </p:nvPr>
        </p:nvSpPr>
        <p:spPr/>
        <p:txBody>
          <a:bodyPr/>
          <a:lstStyle/>
          <a:p>
            <a:r>
              <a:rPr kumimoji="1" lang="zh-TW" altLang="en-US"/>
              <a:t>地盤防災工学研究室</a:t>
            </a:r>
            <a:endParaRPr kumimoji="1" lang="ja-JP" altLang="en-US"/>
          </a:p>
        </p:txBody>
      </p:sp>
      <p:sp>
        <p:nvSpPr>
          <p:cNvPr id="4" name="スライド番号プレースホルダー 3">
            <a:extLst>
              <a:ext uri="{FF2B5EF4-FFF2-40B4-BE49-F238E27FC236}">
                <a16:creationId xmlns:a16="http://schemas.microsoft.com/office/drawing/2014/main" id="{A6720224-ACBE-A416-8795-B3D792EF9780}"/>
              </a:ext>
            </a:extLst>
          </p:cNvPr>
          <p:cNvSpPr>
            <a:spLocks noGrp="1"/>
          </p:cNvSpPr>
          <p:nvPr>
            <p:ph type="sldNum" sz="quarter" idx="12"/>
          </p:nvPr>
        </p:nvSpPr>
        <p:spPr/>
        <p:txBody>
          <a:bodyPr/>
          <a:lstStyle/>
          <a:p>
            <a:fld id="{B410075A-628D-4B53-98BF-13495C1AAAF4}" type="slidenum">
              <a:rPr kumimoji="1" lang="ja-JP" altLang="en-US" smtClean="0"/>
              <a:t>‹#›</a:t>
            </a:fld>
            <a:endParaRPr kumimoji="1" lang="ja-JP" altLang="en-US"/>
          </a:p>
        </p:txBody>
      </p:sp>
    </p:spTree>
    <p:extLst>
      <p:ext uri="{BB962C8B-B14F-4D97-AF65-F5344CB8AC3E}">
        <p14:creationId xmlns:p14="http://schemas.microsoft.com/office/powerpoint/2010/main" val="21998705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71119C-EE4B-30FE-5221-BE9F80C28CD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A49E28B-696F-F0A2-EA13-93E3692998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907E54FC-0FBE-5E49-075D-8E42DAF348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E0BE589A-A6F1-9D28-CD81-ACB4B41B432E}"/>
              </a:ext>
            </a:extLst>
          </p:cNvPr>
          <p:cNvSpPr>
            <a:spLocks noGrp="1"/>
          </p:cNvSpPr>
          <p:nvPr>
            <p:ph type="dt" sz="half" idx="10"/>
          </p:nvPr>
        </p:nvSpPr>
        <p:spPr/>
        <p:txBody>
          <a:bodyPr/>
          <a:lstStyle/>
          <a:p>
            <a:fld id="{1E14B798-EDD3-4B88-8C6C-440D990C89B4}" type="datetime1">
              <a:rPr kumimoji="1" lang="ja-JP" altLang="en-US" smtClean="0"/>
              <a:t>2024/5/13</a:t>
            </a:fld>
            <a:endParaRPr kumimoji="1" lang="ja-JP" altLang="en-US"/>
          </a:p>
        </p:txBody>
      </p:sp>
      <p:sp>
        <p:nvSpPr>
          <p:cNvPr id="6" name="フッター プレースホルダー 5">
            <a:extLst>
              <a:ext uri="{FF2B5EF4-FFF2-40B4-BE49-F238E27FC236}">
                <a16:creationId xmlns:a16="http://schemas.microsoft.com/office/drawing/2014/main" id="{42BD3594-D235-643B-D8EC-32307EE4B161}"/>
              </a:ext>
            </a:extLst>
          </p:cNvPr>
          <p:cNvSpPr>
            <a:spLocks noGrp="1"/>
          </p:cNvSpPr>
          <p:nvPr>
            <p:ph type="ftr" sz="quarter" idx="11"/>
          </p:nvPr>
        </p:nvSpPr>
        <p:spPr/>
        <p:txBody>
          <a:bodyPr/>
          <a:lstStyle/>
          <a:p>
            <a:r>
              <a:rPr kumimoji="1" lang="zh-TW" altLang="en-US"/>
              <a:t>地盤防災工学研究室</a:t>
            </a:r>
            <a:endParaRPr kumimoji="1" lang="ja-JP" altLang="en-US"/>
          </a:p>
        </p:txBody>
      </p:sp>
      <p:sp>
        <p:nvSpPr>
          <p:cNvPr id="7" name="スライド番号プレースホルダー 6">
            <a:extLst>
              <a:ext uri="{FF2B5EF4-FFF2-40B4-BE49-F238E27FC236}">
                <a16:creationId xmlns:a16="http://schemas.microsoft.com/office/drawing/2014/main" id="{A5B15E52-6487-4817-968E-CB4662084A30}"/>
              </a:ext>
            </a:extLst>
          </p:cNvPr>
          <p:cNvSpPr>
            <a:spLocks noGrp="1"/>
          </p:cNvSpPr>
          <p:nvPr>
            <p:ph type="sldNum" sz="quarter" idx="12"/>
          </p:nvPr>
        </p:nvSpPr>
        <p:spPr/>
        <p:txBody>
          <a:bodyPr/>
          <a:lstStyle/>
          <a:p>
            <a:fld id="{B410075A-628D-4B53-98BF-13495C1AAAF4}" type="slidenum">
              <a:rPr kumimoji="1" lang="ja-JP" altLang="en-US" smtClean="0"/>
              <a:t>‹#›</a:t>
            </a:fld>
            <a:endParaRPr kumimoji="1" lang="ja-JP" altLang="en-US"/>
          </a:p>
        </p:txBody>
      </p:sp>
    </p:spTree>
    <p:extLst>
      <p:ext uri="{BB962C8B-B14F-4D97-AF65-F5344CB8AC3E}">
        <p14:creationId xmlns:p14="http://schemas.microsoft.com/office/powerpoint/2010/main" val="3754244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59DEAC6-22E8-7A3A-F1B6-000387471F7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E14FD50-8088-CB62-4850-D450FE2A3381}"/>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169AE6E-46E1-5274-A41F-A404E53DA30A}"/>
              </a:ext>
            </a:extLst>
          </p:cNvPr>
          <p:cNvSpPr>
            <a:spLocks noGrp="1"/>
          </p:cNvSpPr>
          <p:nvPr>
            <p:ph type="dt" sz="half" idx="10"/>
          </p:nvPr>
        </p:nvSpPr>
        <p:spPr/>
        <p:txBody>
          <a:bodyPr/>
          <a:lstStyle/>
          <a:p>
            <a:fld id="{2A95FD96-9232-4034-84B3-F3BE6273FC2A}" type="datetimeFigureOut">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BCC1396F-B044-40E3-051E-903BEED9722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60D2B8C-3ACC-AF6E-B149-2CA99303860A}"/>
              </a:ext>
            </a:extLst>
          </p:cNvPr>
          <p:cNvSpPr>
            <a:spLocks noGrp="1"/>
          </p:cNvSpPr>
          <p:nvPr>
            <p:ph type="sldNum" sz="quarter" idx="12"/>
          </p:nvPr>
        </p:nvSpPr>
        <p:spPr/>
        <p:txBody>
          <a:body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98530324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6DC014-206B-6426-8FC7-CD67BE80C363}"/>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F85A88F-E090-B65C-F869-1D448A2702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834F0AA8-C745-3988-01EB-E408A07C9D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80B90A5-9735-3B73-BBB8-E7B32B46AC69}"/>
              </a:ext>
            </a:extLst>
          </p:cNvPr>
          <p:cNvSpPr>
            <a:spLocks noGrp="1"/>
          </p:cNvSpPr>
          <p:nvPr>
            <p:ph type="dt" sz="half" idx="10"/>
          </p:nvPr>
        </p:nvSpPr>
        <p:spPr/>
        <p:txBody>
          <a:bodyPr/>
          <a:lstStyle/>
          <a:p>
            <a:fld id="{91ED7913-52DF-480B-8D88-3584B7B478B6}" type="datetime1">
              <a:rPr kumimoji="1" lang="ja-JP" altLang="en-US" smtClean="0"/>
              <a:t>2024/5/13</a:t>
            </a:fld>
            <a:endParaRPr kumimoji="1" lang="ja-JP" altLang="en-US"/>
          </a:p>
        </p:txBody>
      </p:sp>
      <p:sp>
        <p:nvSpPr>
          <p:cNvPr id="6" name="フッター プレースホルダー 5">
            <a:extLst>
              <a:ext uri="{FF2B5EF4-FFF2-40B4-BE49-F238E27FC236}">
                <a16:creationId xmlns:a16="http://schemas.microsoft.com/office/drawing/2014/main" id="{ACCE8219-50AF-B5C0-97F0-F829E7699430}"/>
              </a:ext>
            </a:extLst>
          </p:cNvPr>
          <p:cNvSpPr>
            <a:spLocks noGrp="1"/>
          </p:cNvSpPr>
          <p:nvPr>
            <p:ph type="ftr" sz="quarter" idx="11"/>
          </p:nvPr>
        </p:nvSpPr>
        <p:spPr/>
        <p:txBody>
          <a:bodyPr/>
          <a:lstStyle/>
          <a:p>
            <a:r>
              <a:rPr kumimoji="1" lang="zh-TW" altLang="en-US"/>
              <a:t>地盤防災工学研究室</a:t>
            </a:r>
            <a:endParaRPr kumimoji="1" lang="ja-JP" altLang="en-US"/>
          </a:p>
        </p:txBody>
      </p:sp>
      <p:sp>
        <p:nvSpPr>
          <p:cNvPr id="7" name="スライド番号プレースホルダー 6">
            <a:extLst>
              <a:ext uri="{FF2B5EF4-FFF2-40B4-BE49-F238E27FC236}">
                <a16:creationId xmlns:a16="http://schemas.microsoft.com/office/drawing/2014/main" id="{8B6DCE23-D630-5CCE-8E2D-D024B0792559}"/>
              </a:ext>
            </a:extLst>
          </p:cNvPr>
          <p:cNvSpPr>
            <a:spLocks noGrp="1"/>
          </p:cNvSpPr>
          <p:nvPr>
            <p:ph type="sldNum" sz="quarter" idx="12"/>
          </p:nvPr>
        </p:nvSpPr>
        <p:spPr/>
        <p:txBody>
          <a:bodyPr/>
          <a:lstStyle/>
          <a:p>
            <a:fld id="{B410075A-628D-4B53-98BF-13495C1AAAF4}" type="slidenum">
              <a:rPr kumimoji="1" lang="ja-JP" altLang="en-US" smtClean="0"/>
              <a:t>‹#›</a:t>
            </a:fld>
            <a:endParaRPr kumimoji="1" lang="ja-JP" altLang="en-US"/>
          </a:p>
        </p:txBody>
      </p:sp>
    </p:spTree>
    <p:extLst>
      <p:ext uri="{BB962C8B-B14F-4D97-AF65-F5344CB8AC3E}">
        <p14:creationId xmlns:p14="http://schemas.microsoft.com/office/powerpoint/2010/main" val="36398145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6D1F421-D878-1291-8F40-E9185292CA2C}"/>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FE6B5DF0-5208-678B-024D-D947F8A15163}"/>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92CD91C-02CF-B5F7-0745-0F6200142A00}"/>
              </a:ext>
            </a:extLst>
          </p:cNvPr>
          <p:cNvSpPr>
            <a:spLocks noGrp="1"/>
          </p:cNvSpPr>
          <p:nvPr>
            <p:ph type="dt" sz="half" idx="10"/>
          </p:nvPr>
        </p:nvSpPr>
        <p:spPr/>
        <p:txBody>
          <a:bodyPr/>
          <a:lstStyle/>
          <a:p>
            <a:fld id="{BB611E21-5F46-4F27-B8C5-B164890AF63E}" type="datetime1">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9D54DE49-4CC7-6110-7C1E-E7D60EAE0C87}"/>
              </a:ext>
            </a:extLst>
          </p:cNvPr>
          <p:cNvSpPr>
            <a:spLocks noGrp="1"/>
          </p:cNvSpPr>
          <p:nvPr>
            <p:ph type="ftr" sz="quarter" idx="11"/>
          </p:nvPr>
        </p:nvSpPr>
        <p:spPr/>
        <p:txBody>
          <a:bodyPr/>
          <a:lstStyle/>
          <a:p>
            <a:r>
              <a:rPr kumimoji="1" lang="zh-TW" altLang="en-US"/>
              <a:t>地盤防災工学研究室</a:t>
            </a:r>
            <a:endParaRPr kumimoji="1" lang="ja-JP" altLang="en-US"/>
          </a:p>
        </p:txBody>
      </p:sp>
      <p:sp>
        <p:nvSpPr>
          <p:cNvPr id="6" name="スライド番号プレースホルダー 5">
            <a:extLst>
              <a:ext uri="{FF2B5EF4-FFF2-40B4-BE49-F238E27FC236}">
                <a16:creationId xmlns:a16="http://schemas.microsoft.com/office/drawing/2014/main" id="{8024FD88-11A5-EF92-E89A-642755B9E1BD}"/>
              </a:ext>
            </a:extLst>
          </p:cNvPr>
          <p:cNvSpPr>
            <a:spLocks noGrp="1"/>
          </p:cNvSpPr>
          <p:nvPr>
            <p:ph type="sldNum" sz="quarter" idx="12"/>
          </p:nvPr>
        </p:nvSpPr>
        <p:spPr/>
        <p:txBody>
          <a:bodyPr/>
          <a:lstStyle/>
          <a:p>
            <a:fld id="{B410075A-628D-4B53-98BF-13495C1AAAF4}" type="slidenum">
              <a:rPr kumimoji="1" lang="ja-JP" altLang="en-US" smtClean="0"/>
              <a:t>‹#›</a:t>
            </a:fld>
            <a:endParaRPr kumimoji="1" lang="ja-JP" altLang="en-US"/>
          </a:p>
        </p:txBody>
      </p:sp>
    </p:spTree>
    <p:extLst>
      <p:ext uri="{BB962C8B-B14F-4D97-AF65-F5344CB8AC3E}">
        <p14:creationId xmlns:p14="http://schemas.microsoft.com/office/powerpoint/2010/main" val="17621858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76AA2C3-0172-502E-5BC9-07ABA06FB3E3}"/>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A4433F1-CC2C-925E-2AC1-078C8FDE6B91}"/>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9D9C0F5-96E9-4BDF-F05D-01F53F038473}"/>
              </a:ext>
            </a:extLst>
          </p:cNvPr>
          <p:cNvSpPr>
            <a:spLocks noGrp="1"/>
          </p:cNvSpPr>
          <p:nvPr>
            <p:ph type="dt" sz="half" idx="10"/>
          </p:nvPr>
        </p:nvSpPr>
        <p:spPr/>
        <p:txBody>
          <a:bodyPr/>
          <a:lstStyle/>
          <a:p>
            <a:fld id="{28182D92-3DEF-4FEC-92E9-7A6F4F01F651}" type="datetime1">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C3C3C526-A6BB-48DB-14AE-DF14DCE745E7}"/>
              </a:ext>
            </a:extLst>
          </p:cNvPr>
          <p:cNvSpPr>
            <a:spLocks noGrp="1"/>
          </p:cNvSpPr>
          <p:nvPr>
            <p:ph type="ftr" sz="quarter" idx="11"/>
          </p:nvPr>
        </p:nvSpPr>
        <p:spPr/>
        <p:txBody>
          <a:bodyPr/>
          <a:lstStyle/>
          <a:p>
            <a:r>
              <a:rPr kumimoji="1" lang="zh-TW" altLang="en-US"/>
              <a:t>地盤防災工学研究室</a:t>
            </a:r>
            <a:endParaRPr kumimoji="1" lang="ja-JP" altLang="en-US"/>
          </a:p>
        </p:txBody>
      </p:sp>
      <p:sp>
        <p:nvSpPr>
          <p:cNvPr id="6" name="スライド番号プレースホルダー 5">
            <a:extLst>
              <a:ext uri="{FF2B5EF4-FFF2-40B4-BE49-F238E27FC236}">
                <a16:creationId xmlns:a16="http://schemas.microsoft.com/office/drawing/2014/main" id="{88EE0B37-9A04-7D00-472E-76905AFBDDCC}"/>
              </a:ext>
            </a:extLst>
          </p:cNvPr>
          <p:cNvSpPr>
            <a:spLocks noGrp="1"/>
          </p:cNvSpPr>
          <p:nvPr>
            <p:ph type="sldNum" sz="quarter" idx="12"/>
          </p:nvPr>
        </p:nvSpPr>
        <p:spPr/>
        <p:txBody>
          <a:bodyPr/>
          <a:lstStyle/>
          <a:p>
            <a:fld id="{B410075A-628D-4B53-98BF-13495C1AAAF4}" type="slidenum">
              <a:rPr kumimoji="1" lang="ja-JP" altLang="en-US" smtClean="0"/>
              <a:t>‹#›</a:t>
            </a:fld>
            <a:endParaRPr kumimoji="1" lang="ja-JP" altLang="en-US"/>
          </a:p>
        </p:txBody>
      </p:sp>
    </p:spTree>
    <p:extLst>
      <p:ext uri="{BB962C8B-B14F-4D97-AF65-F5344CB8AC3E}">
        <p14:creationId xmlns:p14="http://schemas.microsoft.com/office/powerpoint/2010/main" val="6712167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435E4A-A5DA-7B1A-06F7-DD627FBB9220}"/>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BADE20DF-2B07-66D2-FDE6-27D5252E8CA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429E40CD-E78C-C3DF-56E3-0DA4E3B2A537}"/>
              </a:ext>
            </a:extLst>
          </p:cNvPr>
          <p:cNvSpPr>
            <a:spLocks noGrp="1"/>
          </p:cNvSpPr>
          <p:nvPr>
            <p:ph type="dt" sz="half" idx="10"/>
          </p:nvPr>
        </p:nvSpPr>
        <p:spPr/>
        <p:txBody>
          <a:bodyPr/>
          <a:lstStyle/>
          <a:p>
            <a:fld id="{2A95FD96-9232-4034-84B3-F3BE6273FC2A}" type="datetimeFigureOut">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2E7199B2-2DC4-0BFA-7A6D-D4FF0D9FAA5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456CF2F-F339-B81C-AA9C-02E9B74842C5}"/>
              </a:ext>
            </a:extLst>
          </p:cNvPr>
          <p:cNvSpPr>
            <a:spLocks noGrp="1"/>
          </p:cNvSpPr>
          <p:nvPr>
            <p:ph type="sldNum" sz="quarter" idx="12"/>
          </p:nvPr>
        </p:nvSpPr>
        <p:spPr/>
        <p:txBody>
          <a:body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4139775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B51A53C-52EB-B4E4-6B97-4F72A611407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60DE1AB-4592-8652-8352-7C113867D66F}"/>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349EB8F4-0A94-AF62-3E94-45ED762A477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8C8ABF93-B623-458D-7D04-E6D45A8EF8F0}"/>
              </a:ext>
            </a:extLst>
          </p:cNvPr>
          <p:cNvSpPr>
            <a:spLocks noGrp="1"/>
          </p:cNvSpPr>
          <p:nvPr>
            <p:ph type="dt" sz="half" idx="10"/>
          </p:nvPr>
        </p:nvSpPr>
        <p:spPr/>
        <p:txBody>
          <a:bodyPr/>
          <a:lstStyle/>
          <a:p>
            <a:fld id="{2A95FD96-9232-4034-84B3-F3BE6273FC2A}" type="datetimeFigureOut">
              <a:rPr kumimoji="1" lang="ja-JP" altLang="en-US" smtClean="0"/>
              <a:t>2024/5/13</a:t>
            </a:fld>
            <a:endParaRPr kumimoji="1" lang="ja-JP" altLang="en-US"/>
          </a:p>
        </p:txBody>
      </p:sp>
      <p:sp>
        <p:nvSpPr>
          <p:cNvPr id="6" name="フッター プレースホルダー 5">
            <a:extLst>
              <a:ext uri="{FF2B5EF4-FFF2-40B4-BE49-F238E27FC236}">
                <a16:creationId xmlns:a16="http://schemas.microsoft.com/office/drawing/2014/main" id="{7EE5F521-EC20-A7F3-7ABB-19DD9CE2814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D251F57-FCCA-D1A7-9EBB-60C2FB0FB219}"/>
              </a:ext>
            </a:extLst>
          </p:cNvPr>
          <p:cNvSpPr>
            <a:spLocks noGrp="1"/>
          </p:cNvSpPr>
          <p:nvPr>
            <p:ph type="sldNum" sz="quarter" idx="12"/>
          </p:nvPr>
        </p:nvSpPr>
        <p:spPr/>
        <p:txBody>
          <a:body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2287978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F1AD36-1064-66E3-9C13-ED9CA6D44754}"/>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E62EA7A-D9B4-FDDC-C12F-41CCCFB14E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6F23E18A-2B1C-01B8-CF43-C6B28DDD20B6}"/>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DFF92D8A-5AD4-4E32-DDCA-5832146803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3F8C30A3-2E3F-6D4A-FCBE-BF680D3DCCEE}"/>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2779C7A4-23A4-9BE1-27B4-A48825BAB79E}"/>
              </a:ext>
            </a:extLst>
          </p:cNvPr>
          <p:cNvSpPr>
            <a:spLocks noGrp="1"/>
          </p:cNvSpPr>
          <p:nvPr>
            <p:ph type="dt" sz="half" idx="10"/>
          </p:nvPr>
        </p:nvSpPr>
        <p:spPr/>
        <p:txBody>
          <a:bodyPr/>
          <a:lstStyle/>
          <a:p>
            <a:fld id="{2A95FD96-9232-4034-84B3-F3BE6273FC2A}" type="datetimeFigureOut">
              <a:rPr kumimoji="1" lang="ja-JP" altLang="en-US" smtClean="0"/>
              <a:t>2024/5/13</a:t>
            </a:fld>
            <a:endParaRPr kumimoji="1" lang="ja-JP" altLang="en-US"/>
          </a:p>
        </p:txBody>
      </p:sp>
      <p:sp>
        <p:nvSpPr>
          <p:cNvPr id="8" name="フッター プレースホルダー 7">
            <a:extLst>
              <a:ext uri="{FF2B5EF4-FFF2-40B4-BE49-F238E27FC236}">
                <a16:creationId xmlns:a16="http://schemas.microsoft.com/office/drawing/2014/main" id="{6A9A4972-AB99-CB28-ECDC-282743CE878B}"/>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F1F1BBB-67FE-5E0C-70FE-1C7EC08A6CC7}"/>
              </a:ext>
            </a:extLst>
          </p:cNvPr>
          <p:cNvSpPr>
            <a:spLocks noGrp="1"/>
          </p:cNvSpPr>
          <p:nvPr>
            <p:ph type="sldNum" sz="quarter" idx="12"/>
          </p:nvPr>
        </p:nvSpPr>
        <p:spPr/>
        <p:txBody>
          <a:body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2819029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E66EC43-87EC-E1A5-E01C-93ADD289D11D}"/>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B71D3647-32EF-5E92-2563-07EFF931C798}"/>
              </a:ext>
            </a:extLst>
          </p:cNvPr>
          <p:cNvSpPr>
            <a:spLocks noGrp="1"/>
          </p:cNvSpPr>
          <p:nvPr>
            <p:ph type="dt" sz="half" idx="10"/>
          </p:nvPr>
        </p:nvSpPr>
        <p:spPr/>
        <p:txBody>
          <a:bodyPr/>
          <a:lstStyle/>
          <a:p>
            <a:fld id="{2A95FD96-9232-4034-84B3-F3BE6273FC2A}" type="datetimeFigureOut">
              <a:rPr kumimoji="1" lang="ja-JP" altLang="en-US" smtClean="0"/>
              <a:t>2024/5/13</a:t>
            </a:fld>
            <a:endParaRPr kumimoji="1" lang="ja-JP" altLang="en-US"/>
          </a:p>
        </p:txBody>
      </p:sp>
      <p:sp>
        <p:nvSpPr>
          <p:cNvPr id="4" name="フッター プレースホルダー 3">
            <a:extLst>
              <a:ext uri="{FF2B5EF4-FFF2-40B4-BE49-F238E27FC236}">
                <a16:creationId xmlns:a16="http://schemas.microsoft.com/office/drawing/2014/main" id="{6B97DC15-B654-1B2E-C3CB-6E883F13A9E3}"/>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60765E9B-0F10-1EC7-03BE-DF6A08C8D13A}"/>
              </a:ext>
            </a:extLst>
          </p:cNvPr>
          <p:cNvSpPr>
            <a:spLocks noGrp="1"/>
          </p:cNvSpPr>
          <p:nvPr>
            <p:ph type="sldNum" sz="quarter" idx="12"/>
          </p:nvPr>
        </p:nvSpPr>
        <p:spPr/>
        <p:txBody>
          <a:body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12839451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E437017F-4C93-CF08-5A7E-978BF5758445}"/>
              </a:ext>
            </a:extLst>
          </p:cNvPr>
          <p:cNvSpPr>
            <a:spLocks noGrp="1"/>
          </p:cNvSpPr>
          <p:nvPr>
            <p:ph type="dt" sz="half" idx="10"/>
          </p:nvPr>
        </p:nvSpPr>
        <p:spPr/>
        <p:txBody>
          <a:bodyPr/>
          <a:lstStyle/>
          <a:p>
            <a:fld id="{2A95FD96-9232-4034-84B3-F3BE6273FC2A}" type="datetimeFigureOut">
              <a:rPr kumimoji="1" lang="ja-JP" altLang="en-US" smtClean="0"/>
              <a:t>2024/5/13</a:t>
            </a:fld>
            <a:endParaRPr kumimoji="1" lang="ja-JP" altLang="en-US"/>
          </a:p>
        </p:txBody>
      </p:sp>
      <p:sp>
        <p:nvSpPr>
          <p:cNvPr id="3" name="フッター プレースホルダー 2">
            <a:extLst>
              <a:ext uri="{FF2B5EF4-FFF2-40B4-BE49-F238E27FC236}">
                <a16:creationId xmlns:a16="http://schemas.microsoft.com/office/drawing/2014/main" id="{CD9F76AA-6CCB-D410-4FDC-FC1F6D4A3DDD}"/>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F1903CB5-96ED-2961-EBD5-F4FC47C39C75}"/>
              </a:ext>
            </a:extLst>
          </p:cNvPr>
          <p:cNvSpPr>
            <a:spLocks noGrp="1"/>
          </p:cNvSpPr>
          <p:nvPr>
            <p:ph type="sldNum" sz="quarter" idx="12"/>
          </p:nvPr>
        </p:nvSpPr>
        <p:spPr/>
        <p:txBody>
          <a:body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5772823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8824FF5-A032-5411-9139-3CB47EA836F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EAB433E-01FC-E187-BB37-735D4CAB78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3608FFB6-EEBA-2D32-1C39-E8330EEF1B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6878E5A-E04C-9F4B-5A60-B41680475871}"/>
              </a:ext>
            </a:extLst>
          </p:cNvPr>
          <p:cNvSpPr>
            <a:spLocks noGrp="1"/>
          </p:cNvSpPr>
          <p:nvPr>
            <p:ph type="dt" sz="half" idx="10"/>
          </p:nvPr>
        </p:nvSpPr>
        <p:spPr/>
        <p:txBody>
          <a:bodyPr/>
          <a:lstStyle/>
          <a:p>
            <a:fld id="{2A95FD96-9232-4034-84B3-F3BE6273FC2A}" type="datetimeFigureOut">
              <a:rPr kumimoji="1" lang="ja-JP" altLang="en-US" smtClean="0"/>
              <a:t>2024/5/13</a:t>
            </a:fld>
            <a:endParaRPr kumimoji="1" lang="ja-JP" altLang="en-US"/>
          </a:p>
        </p:txBody>
      </p:sp>
      <p:sp>
        <p:nvSpPr>
          <p:cNvPr id="6" name="フッター プレースホルダー 5">
            <a:extLst>
              <a:ext uri="{FF2B5EF4-FFF2-40B4-BE49-F238E27FC236}">
                <a16:creationId xmlns:a16="http://schemas.microsoft.com/office/drawing/2014/main" id="{71B250D3-099A-AC60-0B6D-958D401F45E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DC0AADF-F1F8-19B9-A700-32EC037AFEAB}"/>
              </a:ext>
            </a:extLst>
          </p:cNvPr>
          <p:cNvSpPr>
            <a:spLocks noGrp="1"/>
          </p:cNvSpPr>
          <p:nvPr>
            <p:ph type="sldNum" sz="quarter" idx="12"/>
          </p:nvPr>
        </p:nvSpPr>
        <p:spPr/>
        <p:txBody>
          <a:body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1224387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FDB4ED-D6BE-A56F-D73F-486CD78DEABC}"/>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146CB867-5389-EF29-F082-926D1F2890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B704038F-D784-D4E6-04F6-336D5A35B8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FB94E390-7790-BF24-FCA9-89FB5FF544C3}"/>
              </a:ext>
            </a:extLst>
          </p:cNvPr>
          <p:cNvSpPr>
            <a:spLocks noGrp="1"/>
          </p:cNvSpPr>
          <p:nvPr>
            <p:ph type="dt" sz="half" idx="10"/>
          </p:nvPr>
        </p:nvSpPr>
        <p:spPr/>
        <p:txBody>
          <a:bodyPr/>
          <a:lstStyle/>
          <a:p>
            <a:fld id="{2A95FD96-9232-4034-84B3-F3BE6273FC2A}" type="datetimeFigureOut">
              <a:rPr kumimoji="1" lang="ja-JP" altLang="en-US" smtClean="0"/>
              <a:t>2024/5/13</a:t>
            </a:fld>
            <a:endParaRPr kumimoji="1" lang="ja-JP" altLang="en-US"/>
          </a:p>
        </p:txBody>
      </p:sp>
      <p:sp>
        <p:nvSpPr>
          <p:cNvPr id="6" name="フッター プレースホルダー 5">
            <a:extLst>
              <a:ext uri="{FF2B5EF4-FFF2-40B4-BE49-F238E27FC236}">
                <a16:creationId xmlns:a16="http://schemas.microsoft.com/office/drawing/2014/main" id="{39FFF82F-BFDF-A387-212F-9B30BDE7557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E42A2C7-78BF-ABB2-BCE0-0BD18C04527E}"/>
              </a:ext>
            </a:extLst>
          </p:cNvPr>
          <p:cNvSpPr>
            <a:spLocks noGrp="1"/>
          </p:cNvSpPr>
          <p:nvPr>
            <p:ph type="sldNum" sz="quarter" idx="12"/>
          </p:nvPr>
        </p:nvSpPr>
        <p:spPr/>
        <p:txBody>
          <a:body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4250774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5B144720-368C-C908-5368-A56117591B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CDA903B-9DAD-90CB-8348-AF6F6A97AB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74ED0CF-68FB-B168-108A-8AFAB2561E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95FD96-9232-4034-84B3-F3BE6273FC2A}" type="datetimeFigureOut">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7FEF8C06-AAE9-FD64-CE1F-51535A2CB8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33B2690D-16E0-3D27-8ED3-EBCBC72ED3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37DA62-0F64-45F8-9709-7586B95E1243}" type="slidenum">
              <a:rPr kumimoji="1" lang="ja-JP" altLang="en-US" smtClean="0"/>
              <a:t>‹#›</a:t>
            </a:fld>
            <a:endParaRPr kumimoji="1" lang="ja-JP" altLang="en-US"/>
          </a:p>
        </p:txBody>
      </p:sp>
    </p:spTree>
    <p:extLst>
      <p:ext uri="{BB962C8B-B14F-4D97-AF65-F5344CB8AC3E}">
        <p14:creationId xmlns:p14="http://schemas.microsoft.com/office/powerpoint/2010/main" val="26291123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36173025-08BA-69CD-F584-1B2E9A6CE2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540EDEA-0543-5C13-9B86-7C7322BB84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FDE1475-925E-48C5-9831-38C8B26CB9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893178-67EA-4104-96CC-27530BFB0F9F}" type="datetime1">
              <a:rPr kumimoji="1" lang="ja-JP" altLang="en-US" smtClean="0"/>
              <a:t>2024/5/13</a:t>
            </a:fld>
            <a:endParaRPr kumimoji="1" lang="ja-JP" altLang="en-US"/>
          </a:p>
        </p:txBody>
      </p:sp>
      <p:sp>
        <p:nvSpPr>
          <p:cNvPr id="5" name="フッター プレースホルダー 4">
            <a:extLst>
              <a:ext uri="{FF2B5EF4-FFF2-40B4-BE49-F238E27FC236}">
                <a16:creationId xmlns:a16="http://schemas.microsoft.com/office/drawing/2014/main" id="{F69CFA24-645B-3522-C7AF-F1CE63FC42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zh-TW" altLang="en-US"/>
              <a:t>地盤防災工学研究室</a:t>
            </a:r>
            <a:endParaRPr kumimoji="1" lang="ja-JP" altLang="en-US"/>
          </a:p>
        </p:txBody>
      </p:sp>
      <p:sp>
        <p:nvSpPr>
          <p:cNvPr id="6" name="スライド番号プレースホルダー 5">
            <a:extLst>
              <a:ext uri="{FF2B5EF4-FFF2-40B4-BE49-F238E27FC236}">
                <a16:creationId xmlns:a16="http://schemas.microsoft.com/office/drawing/2014/main" id="{5CDAE00F-00BE-EC66-884A-B6D2201E3A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10075A-628D-4B53-98BF-13495C1AAAF4}" type="slidenum">
              <a:rPr kumimoji="1" lang="ja-JP" altLang="en-US" smtClean="0"/>
              <a:t>‹#›</a:t>
            </a:fld>
            <a:endParaRPr kumimoji="1" lang="ja-JP" altLang="en-US"/>
          </a:p>
        </p:txBody>
      </p:sp>
    </p:spTree>
    <p:extLst>
      <p:ext uri="{BB962C8B-B14F-4D97-AF65-F5344CB8AC3E}">
        <p14:creationId xmlns:p14="http://schemas.microsoft.com/office/powerpoint/2010/main" val="29024731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A5C46B-6B6F-AC36-D2AE-C888B3E50DFC}"/>
              </a:ext>
            </a:extLst>
          </p:cNvPr>
          <p:cNvSpPr>
            <a:spLocks noGrp="1"/>
          </p:cNvSpPr>
          <p:nvPr>
            <p:ph type="ctrTitle"/>
          </p:nvPr>
        </p:nvSpPr>
        <p:spPr>
          <a:xfrm>
            <a:off x="0" y="2347546"/>
            <a:ext cx="12191999" cy="2162908"/>
          </a:xfrm>
        </p:spPr>
        <p:txBody>
          <a:bodyPr>
            <a:noAutofit/>
          </a:bodyPr>
          <a:lstStyle/>
          <a:p>
            <a:r>
              <a:rPr kumimoji="1" lang="en-US" altLang="ja-JP" sz="7200" dirty="0">
                <a:latin typeface="ＭＳ ゴシック" panose="020B0609070205080204" pitchFamily="49" charset="-128"/>
                <a:ea typeface="ＭＳ ゴシック" panose="020B0609070205080204" pitchFamily="49" charset="-128"/>
              </a:rPr>
              <a:t>SF2023</a:t>
            </a:r>
            <a:r>
              <a:rPr kumimoji="1" lang="ja-JP" altLang="en-US" sz="7200" dirty="0">
                <a:latin typeface="ＭＳ ゴシック" panose="020B0609070205080204" pitchFamily="49" charset="-128"/>
                <a:ea typeface="ＭＳ ゴシック" panose="020B0609070205080204" pitchFamily="49" charset="-128"/>
              </a:rPr>
              <a:t>完全読破チャレンジ </a:t>
            </a:r>
            <a:r>
              <a:rPr kumimoji="1" lang="en-US" altLang="ja-JP" sz="7200" dirty="0">
                <a:latin typeface="ＭＳ ゴシック" panose="020B0609070205080204" pitchFamily="49" charset="-128"/>
                <a:ea typeface="ＭＳ ゴシック" panose="020B0609070205080204" pitchFamily="49" charset="-128"/>
              </a:rPr>
              <a:t>week5</a:t>
            </a:r>
            <a:endParaRPr kumimoji="1" lang="ja-JP" altLang="en-US" sz="7200" dirty="0">
              <a:latin typeface="ＭＳ ゴシック" panose="020B0609070205080204" pitchFamily="49" charset="-128"/>
              <a:ea typeface="ＭＳ ゴシック" panose="020B0609070205080204" pitchFamily="49" charset="-128"/>
            </a:endParaRPr>
          </a:p>
        </p:txBody>
      </p:sp>
      <p:sp>
        <p:nvSpPr>
          <p:cNvPr id="3" name="字幕 2">
            <a:extLst>
              <a:ext uri="{FF2B5EF4-FFF2-40B4-BE49-F238E27FC236}">
                <a16:creationId xmlns:a16="http://schemas.microsoft.com/office/drawing/2014/main" id="{1D36CC32-8834-34BF-746F-CBACA652E227}"/>
              </a:ext>
            </a:extLst>
          </p:cNvPr>
          <p:cNvSpPr>
            <a:spLocks noGrp="1"/>
          </p:cNvSpPr>
          <p:nvPr>
            <p:ph type="subTitle" idx="1"/>
          </p:nvPr>
        </p:nvSpPr>
        <p:spPr>
          <a:xfrm>
            <a:off x="1524000" y="4745038"/>
            <a:ext cx="9144000" cy="1365616"/>
          </a:xfrm>
        </p:spPr>
        <p:txBody>
          <a:bodyPr>
            <a:normAutofit/>
          </a:bodyPr>
          <a:lstStyle/>
          <a:p>
            <a:r>
              <a:rPr kumimoji="1" lang="ja-JP" altLang="en-US" dirty="0">
                <a:latin typeface="ＭＳ ゴシック" panose="020B0609070205080204" pitchFamily="49" charset="-128"/>
                <a:ea typeface="ＭＳ ゴシック" panose="020B0609070205080204" pitchFamily="49" charset="-128"/>
              </a:rPr>
              <a:t>関西大学大学院　理工学研究科</a:t>
            </a:r>
            <a:endParaRPr kumimoji="1"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地盤防災工学研究室</a:t>
            </a:r>
            <a:endParaRPr lang="en-US" altLang="ja-JP" dirty="0">
              <a:latin typeface="ＭＳ ゴシック" panose="020B0609070205080204" pitchFamily="49" charset="-128"/>
              <a:ea typeface="ＭＳ ゴシック" panose="020B0609070205080204" pitchFamily="49" charset="-128"/>
            </a:endParaRPr>
          </a:p>
          <a:p>
            <a:r>
              <a:rPr kumimoji="1" lang="en-US" altLang="ja-JP" dirty="0">
                <a:latin typeface="ＭＳ ゴシック" panose="020B0609070205080204" pitchFamily="49" charset="-128"/>
                <a:ea typeface="ＭＳ ゴシック" panose="020B0609070205080204" pitchFamily="49" charset="-128"/>
              </a:rPr>
              <a:t>23M6505</a:t>
            </a:r>
            <a:r>
              <a:rPr kumimoji="1" lang="ja-JP" altLang="en-US" dirty="0">
                <a:latin typeface="ＭＳ ゴシック" panose="020B0609070205080204" pitchFamily="49" charset="-128"/>
                <a:ea typeface="ＭＳ ゴシック" panose="020B0609070205080204" pitchFamily="49" charset="-128"/>
              </a:rPr>
              <a:t>　板木拳志朗</a:t>
            </a:r>
          </a:p>
        </p:txBody>
      </p:sp>
    </p:spTree>
    <p:extLst>
      <p:ext uri="{BB962C8B-B14F-4D97-AF65-F5344CB8AC3E}">
        <p14:creationId xmlns:p14="http://schemas.microsoft.com/office/powerpoint/2010/main" val="28547179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4F0AFB-B99F-B5EC-8C5D-E4A4F8210819}"/>
              </a:ext>
            </a:extLst>
          </p:cNvPr>
          <p:cNvSpPr>
            <a:spLocks noGrp="1"/>
          </p:cNvSpPr>
          <p:nvPr>
            <p:ph type="title"/>
          </p:nvPr>
        </p:nvSpPr>
        <p:spPr>
          <a:xfrm>
            <a:off x="130629" y="366322"/>
            <a:ext cx="12260424" cy="369333"/>
          </a:xfrm>
        </p:spPr>
        <p:txBody>
          <a:bodyPr>
            <a:noAutofit/>
          </a:bodyPr>
          <a:lstStyle/>
          <a:p>
            <a:r>
              <a:rPr kumimoji="1" lang="en-US" altLang="ja-JP" sz="1600" b="1" u="sng" dirty="0">
                <a:latin typeface="+mn-lt"/>
              </a:rPr>
              <a:t>Behavior of multi-layer permeable reactive barriers for groundwater remediation</a:t>
            </a:r>
            <a:endParaRPr kumimoji="1" lang="ja-JP" altLang="en-US" sz="1600" b="1" u="sng" dirty="0">
              <a:latin typeface="+mn-lt"/>
            </a:endParaRPr>
          </a:p>
        </p:txBody>
      </p:sp>
      <p:sp>
        <p:nvSpPr>
          <p:cNvPr id="4" name="フッター プレースホルダー 3">
            <a:extLst>
              <a:ext uri="{FF2B5EF4-FFF2-40B4-BE49-F238E27FC236}">
                <a16:creationId xmlns:a16="http://schemas.microsoft.com/office/drawing/2014/main" id="{D8211673-97B5-F7E0-3685-908B2700701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black">
                    <a:tint val="75000"/>
                  </a:prstClr>
                </a:solidFill>
                <a:effectLst/>
                <a:uLnTx/>
                <a:uFillTx/>
                <a:latin typeface="Times New Roman"/>
                <a:ea typeface="ＭＳ ゴシック"/>
                <a:cs typeface="+mn-cs"/>
              </a:rPr>
              <a:t>地盤防災工学研究室</a:t>
            </a:r>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5" name="スライド番号プレースホルダー 4">
            <a:extLst>
              <a:ext uri="{FF2B5EF4-FFF2-40B4-BE49-F238E27FC236}">
                <a16:creationId xmlns:a16="http://schemas.microsoft.com/office/drawing/2014/main" id="{B76CBEDD-2E7D-AEA3-BE4C-02F36329A00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0075A-628D-4B53-98BF-13495C1AAAF4}" type="slidenum">
              <a:rPr kumimoji="1" lang="ja-JP" altLang="en-US" sz="1200" b="0" i="0" u="none" strike="noStrike" kern="1200" cap="none" spc="0" normalizeH="0" baseline="0" noProof="0" smtClean="0">
                <a:ln>
                  <a:noFill/>
                </a:ln>
                <a:solidFill>
                  <a:prstClr val="black">
                    <a:tint val="75000"/>
                  </a:prstClr>
                </a:solidFill>
                <a:effectLst/>
                <a:uLnTx/>
                <a:uFillTx/>
                <a:latin typeface="Times New Roman"/>
                <a:ea typeface="ＭＳ ゴシック"/>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6" name="テキスト ボックス 5">
            <a:extLst>
              <a:ext uri="{FF2B5EF4-FFF2-40B4-BE49-F238E27FC236}">
                <a16:creationId xmlns:a16="http://schemas.microsoft.com/office/drawing/2014/main" id="{C09FD57F-3E12-C157-1803-61DACBA7AC02}"/>
              </a:ext>
            </a:extLst>
          </p:cNvPr>
          <p:cNvSpPr txBox="1"/>
          <p:nvPr/>
        </p:nvSpPr>
        <p:spPr>
          <a:xfrm>
            <a:off x="130629" y="109099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it-IT" altLang="ja-JP" sz="1600" b="0" i="0" u="none" strike="noStrike" kern="1200" cap="none" spc="0" normalizeH="0" baseline="0" noProof="0" dirty="0">
                <a:ln>
                  <a:noFill/>
                </a:ln>
                <a:solidFill>
                  <a:prstClr val="black"/>
                </a:solidFill>
                <a:effectLst/>
                <a:uLnTx/>
                <a:uFillTx/>
                <a:latin typeface="Times New Roman"/>
                <a:ea typeface="ＭＳ ゴシック"/>
                <a:cs typeface="+mn-cs"/>
              </a:rPr>
              <a:t>Stefania Bilardi, Silvia Simonetti, Paolo Salvatore Calabró, Nicola Moraci</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3" name="テキスト ボックス 2">
            <a:extLst>
              <a:ext uri="{FF2B5EF4-FFF2-40B4-BE49-F238E27FC236}">
                <a16:creationId xmlns:a16="http://schemas.microsoft.com/office/drawing/2014/main" id="{27AC8C99-7416-5F15-C1EB-BED49E9B5645}"/>
              </a:ext>
            </a:extLst>
          </p:cNvPr>
          <p:cNvSpPr txBox="1"/>
          <p:nvPr/>
        </p:nvSpPr>
        <p:spPr>
          <a:xfrm>
            <a:off x="10680048" y="-3010"/>
            <a:ext cx="136768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Kenshiro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Itaki</a:t>
            </a: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sp>
        <p:nvSpPr>
          <p:cNvPr id="10" name="テキスト ボックス 9">
            <a:extLst>
              <a:ext uri="{FF2B5EF4-FFF2-40B4-BE49-F238E27FC236}">
                <a16:creationId xmlns:a16="http://schemas.microsoft.com/office/drawing/2014/main" id="{7A51E776-4967-57B0-9190-957C4395B5B6}"/>
              </a:ext>
            </a:extLst>
          </p:cNvPr>
          <p:cNvSpPr txBox="1"/>
          <p:nvPr/>
        </p:nvSpPr>
        <p:spPr>
          <a:xfrm>
            <a:off x="130629" y="-3010"/>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DOI: </a:t>
            </a:r>
            <a:r>
              <a:rPr kumimoji="1" lang="en-US" altLang="ja-JP" sz="1600" b="0" i="0" u="none" strike="noStrike" kern="1200" cap="none" spc="0" normalizeH="0" baseline="0" noProof="0" dirty="0">
                <a:ln>
                  <a:noFill/>
                </a:ln>
                <a:solidFill>
                  <a:srgbClr val="0080AE"/>
                </a:solidFill>
                <a:effectLst/>
                <a:uLnTx/>
                <a:uFillTx/>
                <a:latin typeface="Times New Roman"/>
                <a:ea typeface="ＭＳ ゴシック"/>
                <a:cs typeface="+mn-cs"/>
              </a:rPr>
              <a:t>https://doi.org/10.1016/j.sandf.2023.101398</a:t>
            </a:r>
          </a:p>
        </p:txBody>
      </p:sp>
      <p:sp>
        <p:nvSpPr>
          <p:cNvPr id="7" name="タイトル 1">
            <a:extLst>
              <a:ext uri="{FF2B5EF4-FFF2-40B4-BE49-F238E27FC236}">
                <a16:creationId xmlns:a16="http://schemas.microsoft.com/office/drawing/2014/main" id="{F8E070B1-3698-60BF-535C-30899885C5AF}"/>
              </a:ext>
            </a:extLst>
          </p:cNvPr>
          <p:cNvSpPr txBox="1">
            <a:spLocks/>
          </p:cNvSpPr>
          <p:nvPr/>
        </p:nvSpPr>
        <p:spPr>
          <a:xfrm>
            <a:off x="130629" y="721662"/>
            <a:ext cx="11930742" cy="3693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ja-JP" altLang="en-US" sz="1600" b="1" i="0" u="sng" strike="noStrike" kern="1200" cap="none" spc="0" normalizeH="0" baseline="0" noProof="0" dirty="0">
                <a:ln>
                  <a:noFill/>
                </a:ln>
                <a:solidFill>
                  <a:prstClr val="black"/>
                </a:solidFill>
                <a:effectLst/>
                <a:uLnTx/>
                <a:uFillTx/>
                <a:latin typeface="Times New Roman"/>
                <a:ea typeface="ＭＳ ゴシック"/>
                <a:cs typeface="+mj-cs"/>
              </a:rPr>
              <a:t>地下水改質のための多層透水反応性バリアの挙動</a:t>
            </a:r>
          </a:p>
        </p:txBody>
      </p:sp>
      <p:sp>
        <p:nvSpPr>
          <p:cNvPr id="8" name="テキスト ボックス 7">
            <a:extLst>
              <a:ext uri="{FF2B5EF4-FFF2-40B4-BE49-F238E27FC236}">
                <a16:creationId xmlns:a16="http://schemas.microsoft.com/office/drawing/2014/main" id="{054799D1-7E84-22C7-67F9-772D378889DF}"/>
              </a:ext>
            </a:extLst>
          </p:cNvPr>
          <p:cNvSpPr txBox="1"/>
          <p:nvPr/>
        </p:nvSpPr>
        <p:spPr>
          <a:xfrm>
            <a:off x="130629" y="1454654"/>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dirty="0">
                <a:solidFill>
                  <a:prstClr val="black"/>
                </a:solidFill>
                <a:latin typeface="Times New Roman"/>
                <a:ea typeface="ＭＳ ゴシック"/>
              </a:rPr>
              <a:t>レッジョ・カラブリア大学</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15" name="コンテンツ プレースホルダー 2">
            <a:extLst>
              <a:ext uri="{FF2B5EF4-FFF2-40B4-BE49-F238E27FC236}">
                <a16:creationId xmlns:a16="http://schemas.microsoft.com/office/drawing/2014/main" id="{41C715B4-C235-4D09-6E2D-908E89B69160}"/>
              </a:ext>
            </a:extLst>
          </p:cNvPr>
          <p:cNvSpPr>
            <a:spLocks noGrp="1"/>
          </p:cNvSpPr>
          <p:nvPr>
            <p:ph idx="1"/>
          </p:nvPr>
        </p:nvSpPr>
        <p:spPr>
          <a:xfrm>
            <a:off x="130629" y="1818313"/>
            <a:ext cx="6700477" cy="5039686"/>
          </a:xfrm>
        </p:spPr>
        <p:txBody>
          <a:bodyPr>
            <a:noAutofit/>
          </a:bodyPr>
          <a:lstStyle/>
          <a:p>
            <a:pPr marL="0" indent="0">
              <a:buNone/>
            </a:pPr>
            <a:r>
              <a:rPr kumimoji="1" lang="ja-JP" altLang="en-US" sz="1600" b="1" dirty="0"/>
              <a:t>概要</a:t>
            </a:r>
            <a:endParaRPr kumimoji="1" lang="en-US" altLang="ja-JP" sz="1600" b="1" dirty="0"/>
          </a:p>
          <a:p>
            <a:r>
              <a:rPr kumimoji="1" lang="ja-JP" altLang="en-US" sz="1600" dirty="0"/>
              <a:t>重金属による地下水汚染は，生態系や人間の健康に大きな影響を与える．</a:t>
            </a:r>
            <a:endParaRPr kumimoji="1" lang="en-US" altLang="ja-JP" sz="1600" dirty="0"/>
          </a:p>
          <a:p>
            <a:r>
              <a:rPr kumimoji="1" lang="ja-JP" altLang="en-US" sz="1600" dirty="0"/>
              <a:t>透水性反応バリア（</a:t>
            </a:r>
            <a:r>
              <a:rPr kumimoji="1" lang="en-US" altLang="ja-JP" sz="1600" dirty="0"/>
              <a:t>PBR</a:t>
            </a:r>
            <a:r>
              <a:rPr kumimoji="1" lang="ja-JP" altLang="en-US" sz="1600" dirty="0"/>
              <a:t>）はそれの解決策になる．</a:t>
            </a:r>
            <a:endParaRPr kumimoji="1" lang="en-US" altLang="ja-JP" sz="1600" dirty="0"/>
          </a:p>
          <a:p>
            <a:r>
              <a:rPr kumimoji="1" lang="ja-JP" altLang="en-US" sz="1600" dirty="0"/>
              <a:t>ゼロ価鉄（</a:t>
            </a:r>
            <a:r>
              <a:rPr kumimoji="1" lang="en-US" altLang="ja-JP" sz="1600" dirty="0"/>
              <a:t>ZVI</a:t>
            </a:r>
            <a:r>
              <a:rPr kumimoji="1" lang="ja-JP" altLang="en-US" sz="1600" dirty="0"/>
              <a:t>）は腐食プロセスにおいて目詰まりを起こしてしまう．</a:t>
            </a:r>
            <a:endParaRPr kumimoji="1" lang="en-US" altLang="ja-JP" sz="1600" dirty="0"/>
          </a:p>
          <a:p>
            <a:r>
              <a:rPr kumimoji="1" lang="ja-JP" altLang="en-US" sz="1600" dirty="0"/>
              <a:t>本研究は</a:t>
            </a:r>
            <a:r>
              <a:rPr kumimoji="1" lang="en-US" altLang="ja-JP" sz="1600" dirty="0"/>
              <a:t>ZVI</a:t>
            </a:r>
            <a:r>
              <a:rPr kumimoji="1" lang="ja-JP" altLang="en-US" sz="1600" dirty="0"/>
              <a:t>とラピルスの粒状混合物からなる多層鋼製の</a:t>
            </a:r>
            <a:r>
              <a:rPr kumimoji="1" lang="en-US" altLang="ja-JP" sz="1600" dirty="0"/>
              <a:t>PRB</a:t>
            </a:r>
            <a:r>
              <a:rPr kumimoji="1" lang="ja-JP" altLang="en-US" sz="1600" dirty="0"/>
              <a:t>の効率を評価することを目的とする．</a:t>
            </a:r>
            <a:endParaRPr kumimoji="1" lang="en-US" altLang="ja-JP" sz="1600" dirty="0"/>
          </a:p>
          <a:p>
            <a:pPr marL="0" indent="0">
              <a:buNone/>
            </a:pPr>
            <a:r>
              <a:rPr lang="ja-JP" altLang="en-US" sz="1600" b="1" dirty="0"/>
              <a:t>手法・結果</a:t>
            </a:r>
          </a:p>
          <a:p>
            <a:r>
              <a:rPr lang="ja-JP" altLang="en-US" sz="1600" dirty="0"/>
              <a:t>カラム</a:t>
            </a:r>
            <a:r>
              <a:rPr lang="en-US" altLang="ja-JP" sz="1600" dirty="0"/>
              <a:t>A</a:t>
            </a:r>
            <a:r>
              <a:rPr lang="ja-JP" altLang="en-US" sz="1600" dirty="0"/>
              <a:t>は第</a:t>
            </a:r>
            <a:r>
              <a:rPr lang="en-US" altLang="ja-JP" sz="1600" dirty="0"/>
              <a:t>2</a:t>
            </a:r>
            <a:r>
              <a:rPr lang="ja-JP" altLang="en-US" sz="1600" dirty="0"/>
              <a:t>層まで急激に透水係数が低下し，寿命が最も短くなった．</a:t>
            </a:r>
            <a:endParaRPr lang="en-US" altLang="ja-JP" sz="1600" dirty="0"/>
          </a:p>
          <a:p>
            <a:r>
              <a:rPr lang="ja-JP" altLang="en-US" sz="1600" dirty="0"/>
              <a:t>カラム</a:t>
            </a:r>
            <a:r>
              <a:rPr lang="en-US" altLang="ja-JP" sz="1600" dirty="0"/>
              <a:t>B,C</a:t>
            </a:r>
            <a:r>
              <a:rPr lang="ja-JP" altLang="en-US" sz="1600" dirty="0"/>
              <a:t>はニッケル除去に関連しているため，カラム</a:t>
            </a:r>
            <a:r>
              <a:rPr lang="en-US" altLang="ja-JP" sz="1600" dirty="0"/>
              <a:t>A</a:t>
            </a:r>
            <a:r>
              <a:rPr lang="ja-JP" altLang="en-US" sz="1600" dirty="0"/>
              <a:t>より寿命が長い．</a:t>
            </a:r>
            <a:endParaRPr lang="en-US" altLang="ja-JP" sz="1600" dirty="0"/>
          </a:p>
          <a:p>
            <a:r>
              <a:rPr lang="en-US" altLang="ja-JP" sz="1600" dirty="0"/>
              <a:t>3</a:t>
            </a:r>
            <a:r>
              <a:rPr lang="ja-JP" altLang="en-US" sz="1600" dirty="0"/>
              <a:t>つのカラムにおいて，銅と亜鉛はニッケルよりも長時間除去され波過時間はバリア厚さとともに増加した．</a:t>
            </a:r>
            <a:endParaRPr lang="en-US" altLang="ja-JP" sz="1600" dirty="0"/>
          </a:p>
          <a:p>
            <a:r>
              <a:rPr lang="ja-JP" altLang="en-US" sz="1600" dirty="0"/>
              <a:t>原位置条件に応じて</a:t>
            </a:r>
            <a:r>
              <a:rPr lang="en-US" altLang="ja-JP" sz="1600" dirty="0"/>
              <a:t>PRB</a:t>
            </a:r>
            <a:r>
              <a:rPr lang="ja-JP" altLang="en-US" sz="1600" dirty="0"/>
              <a:t>の厚さを設定するために設計曲線を描ける．</a:t>
            </a:r>
            <a:endParaRPr lang="en-US" altLang="ja-JP" sz="1600" dirty="0"/>
          </a:p>
          <a:p>
            <a:pPr marL="0" indent="0">
              <a:buNone/>
            </a:pPr>
            <a:endParaRPr lang="en-US" altLang="ja-JP" sz="1600" dirty="0"/>
          </a:p>
        </p:txBody>
      </p:sp>
      <p:sp>
        <p:nvSpPr>
          <p:cNvPr id="16" name="コンテンツ プレースホルダー 2">
            <a:extLst>
              <a:ext uri="{FF2B5EF4-FFF2-40B4-BE49-F238E27FC236}">
                <a16:creationId xmlns:a16="http://schemas.microsoft.com/office/drawing/2014/main" id="{E36DA592-1459-119D-5B63-C6288259B0D7}"/>
              </a:ext>
            </a:extLst>
          </p:cNvPr>
          <p:cNvSpPr txBox="1">
            <a:spLocks/>
          </p:cNvSpPr>
          <p:nvPr/>
        </p:nvSpPr>
        <p:spPr>
          <a:xfrm>
            <a:off x="7291449" y="5047905"/>
            <a:ext cx="4900550" cy="14529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sz="1600" b="1" i="0" u="none" strike="noStrike" kern="1200" cap="none" spc="0" normalizeH="0" baseline="0" noProof="0" dirty="0">
                <a:ln>
                  <a:noFill/>
                </a:ln>
                <a:solidFill>
                  <a:prstClr val="black"/>
                </a:solidFill>
                <a:effectLst/>
                <a:uLnTx/>
                <a:uFillTx/>
                <a:latin typeface="Times New Roman"/>
                <a:ea typeface="ＭＳ ゴシック"/>
                <a:cs typeface="+mn-cs"/>
              </a:rPr>
              <a:t>コメント</a:t>
            </a:r>
            <a:endParaRPr kumimoji="1" lang="en-US" altLang="ja-JP" sz="1600" b="1" i="0" u="none" strike="noStrike" kern="1200" cap="none" spc="0" normalizeH="0" baseline="0" noProof="0" dirty="0">
              <a:ln>
                <a:noFill/>
              </a:ln>
              <a:solidFill>
                <a:prstClr val="black"/>
              </a:solidFill>
              <a:effectLst/>
              <a:uLnTx/>
              <a:uFillTx/>
              <a:latin typeface="Times New Roman"/>
              <a:ea typeface="ＭＳ ゴシック"/>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前処理層があることで，寿命が増加するということなので</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PBR</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の交換回数を減らすことができる．</a:t>
            </a: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pic>
        <p:nvPicPr>
          <p:cNvPr id="11" name="図 10">
            <a:extLst>
              <a:ext uri="{FF2B5EF4-FFF2-40B4-BE49-F238E27FC236}">
                <a16:creationId xmlns:a16="http://schemas.microsoft.com/office/drawing/2014/main" id="{7ED60E0E-E481-94E6-CE18-9B88955DD84B}"/>
              </a:ext>
            </a:extLst>
          </p:cNvPr>
          <p:cNvPicPr>
            <a:picLocks noChangeAspect="1"/>
          </p:cNvPicPr>
          <p:nvPr/>
        </p:nvPicPr>
        <p:blipFill>
          <a:blip r:embed="rId3"/>
          <a:stretch>
            <a:fillRect/>
          </a:stretch>
        </p:blipFill>
        <p:spPr>
          <a:xfrm>
            <a:off x="6790611" y="2163997"/>
            <a:ext cx="5341328" cy="2665135"/>
          </a:xfrm>
          <a:prstGeom prst="rect">
            <a:avLst/>
          </a:prstGeom>
        </p:spPr>
      </p:pic>
    </p:spTree>
    <p:extLst>
      <p:ext uri="{BB962C8B-B14F-4D97-AF65-F5344CB8AC3E}">
        <p14:creationId xmlns:p14="http://schemas.microsoft.com/office/powerpoint/2010/main" val="10499209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4F0AFB-B99F-B5EC-8C5D-E4A4F8210819}"/>
              </a:ext>
            </a:extLst>
          </p:cNvPr>
          <p:cNvSpPr>
            <a:spLocks noGrp="1"/>
          </p:cNvSpPr>
          <p:nvPr>
            <p:ph type="title"/>
          </p:nvPr>
        </p:nvSpPr>
        <p:spPr>
          <a:xfrm>
            <a:off x="130629" y="366322"/>
            <a:ext cx="12260424" cy="369333"/>
          </a:xfrm>
        </p:spPr>
        <p:txBody>
          <a:bodyPr>
            <a:noAutofit/>
          </a:bodyPr>
          <a:lstStyle/>
          <a:p>
            <a:r>
              <a:rPr kumimoji="1" lang="en-US" altLang="ja-JP" sz="1600" b="1" u="sng" dirty="0">
                <a:latin typeface="+mn-lt"/>
              </a:rPr>
              <a:t>Constitutive modeling and analysis of geomaterials</a:t>
            </a:r>
            <a:endParaRPr kumimoji="1" lang="ja-JP" altLang="en-US" sz="1600" b="1" u="sng" dirty="0">
              <a:latin typeface="+mn-lt"/>
            </a:endParaRPr>
          </a:p>
        </p:txBody>
      </p:sp>
      <p:sp>
        <p:nvSpPr>
          <p:cNvPr id="4" name="フッター プレースホルダー 3">
            <a:extLst>
              <a:ext uri="{FF2B5EF4-FFF2-40B4-BE49-F238E27FC236}">
                <a16:creationId xmlns:a16="http://schemas.microsoft.com/office/drawing/2014/main" id="{D8211673-97B5-F7E0-3685-908B2700701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black">
                    <a:tint val="75000"/>
                  </a:prstClr>
                </a:solidFill>
                <a:effectLst/>
                <a:uLnTx/>
                <a:uFillTx/>
                <a:latin typeface="Times New Roman"/>
                <a:ea typeface="ＭＳ ゴシック"/>
                <a:cs typeface="+mn-cs"/>
              </a:rPr>
              <a:t>地盤防災工学研究室</a:t>
            </a:r>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5" name="スライド番号プレースホルダー 4">
            <a:extLst>
              <a:ext uri="{FF2B5EF4-FFF2-40B4-BE49-F238E27FC236}">
                <a16:creationId xmlns:a16="http://schemas.microsoft.com/office/drawing/2014/main" id="{B76CBEDD-2E7D-AEA3-BE4C-02F36329A00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0075A-628D-4B53-98BF-13495C1AAAF4}" type="slidenum">
              <a:rPr kumimoji="1" lang="ja-JP" altLang="en-US" sz="1200" b="0" i="0" u="none" strike="noStrike" kern="1200" cap="none" spc="0" normalizeH="0" baseline="0" noProof="0" smtClean="0">
                <a:ln>
                  <a:noFill/>
                </a:ln>
                <a:solidFill>
                  <a:prstClr val="black">
                    <a:tint val="75000"/>
                  </a:prstClr>
                </a:solidFill>
                <a:effectLst/>
                <a:uLnTx/>
                <a:uFillTx/>
                <a:latin typeface="Times New Roman"/>
                <a:ea typeface="ＭＳ ゴシック"/>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6" name="テキスト ボックス 5">
            <a:extLst>
              <a:ext uri="{FF2B5EF4-FFF2-40B4-BE49-F238E27FC236}">
                <a16:creationId xmlns:a16="http://schemas.microsoft.com/office/drawing/2014/main" id="{C09FD57F-3E12-C157-1803-61DACBA7AC02}"/>
              </a:ext>
            </a:extLst>
          </p:cNvPr>
          <p:cNvSpPr txBox="1"/>
          <p:nvPr/>
        </p:nvSpPr>
        <p:spPr>
          <a:xfrm>
            <a:off x="130629" y="109099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Fusao</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Oka</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3" name="テキスト ボックス 2">
            <a:extLst>
              <a:ext uri="{FF2B5EF4-FFF2-40B4-BE49-F238E27FC236}">
                <a16:creationId xmlns:a16="http://schemas.microsoft.com/office/drawing/2014/main" id="{27AC8C99-7416-5F15-C1EB-BED49E9B5645}"/>
              </a:ext>
            </a:extLst>
          </p:cNvPr>
          <p:cNvSpPr txBox="1"/>
          <p:nvPr/>
        </p:nvSpPr>
        <p:spPr>
          <a:xfrm>
            <a:off x="10680048" y="-3010"/>
            <a:ext cx="136768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Kenshiro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Itaki</a:t>
            </a: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sp>
        <p:nvSpPr>
          <p:cNvPr id="10" name="テキスト ボックス 9">
            <a:extLst>
              <a:ext uri="{FF2B5EF4-FFF2-40B4-BE49-F238E27FC236}">
                <a16:creationId xmlns:a16="http://schemas.microsoft.com/office/drawing/2014/main" id="{7A51E776-4967-57B0-9190-957C4395B5B6}"/>
              </a:ext>
            </a:extLst>
          </p:cNvPr>
          <p:cNvSpPr txBox="1"/>
          <p:nvPr/>
        </p:nvSpPr>
        <p:spPr>
          <a:xfrm>
            <a:off x="130629" y="-3010"/>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DOI: </a:t>
            </a:r>
            <a:r>
              <a:rPr kumimoji="1" lang="en-US" altLang="ja-JP" sz="1600" b="0" i="0" u="none" strike="noStrike" kern="1200" cap="none" spc="0" normalizeH="0" baseline="0" noProof="0" dirty="0">
                <a:ln>
                  <a:noFill/>
                </a:ln>
                <a:solidFill>
                  <a:srgbClr val="0080AE"/>
                </a:solidFill>
                <a:effectLst/>
                <a:uLnTx/>
                <a:uFillTx/>
                <a:latin typeface="Times New Roman"/>
                <a:ea typeface="ＭＳ ゴシック"/>
                <a:cs typeface="+mn-cs"/>
              </a:rPr>
              <a:t>https://doi.org/10.1016/j.sandf.2023.101392</a:t>
            </a:r>
          </a:p>
        </p:txBody>
      </p:sp>
      <p:sp>
        <p:nvSpPr>
          <p:cNvPr id="7" name="タイトル 1">
            <a:extLst>
              <a:ext uri="{FF2B5EF4-FFF2-40B4-BE49-F238E27FC236}">
                <a16:creationId xmlns:a16="http://schemas.microsoft.com/office/drawing/2014/main" id="{F8E070B1-3698-60BF-535C-30899885C5AF}"/>
              </a:ext>
            </a:extLst>
          </p:cNvPr>
          <p:cNvSpPr txBox="1">
            <a:spLocks/>
          </p:cNvSpPr>
          <p:nvPr/>
        </p:nvSpPr>
        <p:spPr>
          <a:xfrm>
            <a:off x="130629" y="721662"/>
            <a:ext cx="11930742" cy="3693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ja-JP" altLang="en-US" sz="1600" b="1" i="0" u="sng" strike="noStrike" kern="1200" cap="none" spc="0" normalizeH="0" baseline="0" noProof="0" dirty="0">
                <a:ln>
                  <a:noFill/>
                </a:ln>
                <a:solidFill>
                  <a:prstClr val="black"/>
                </a:solidFill>
                <a:effectLst/>
                <a:uLnTx/>
                <a:uFillTx/>
                <a:latin typeface="Times New Roman"/>
                <a:ea typeface="ＭＳ ゴシック"/>
                <a:cs typeface="+mj-cs"/>
              </a:rPr>
              <a:t>地盤材料の構成モデリングと解析</a:t>
            </a:r>
          </a:p>
        </p:txBody>
      </p:sp>
      <p:sp>
        <p:nvSpPr>
          <p:cNvPr id="8" name="テキスト ボックス 7">
            <a:extLst>
              <a:ext uri="{FF2B5EF4-FFF2-40B4-BE49-F238E27FC236}">
                <a16:creationId xmlns:a16="http://schemas.microsoft.com/office/drawing/2014/main" id="{054799D1-7E84-22C7-67F9-772D378889DF}"/>
              </a:ext>
            </a:extLst>
          </p:cNvPr>
          <p:cNvSpPr txBox="1"/>
          <p:nvPr/>
        </p:nvSpPr>
        <p:spPr>
          <a:xfrm>
            <a:off x="130629" y="145465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dirty="0">
                <a:solidFill>
                  <a:prstClr val="black"/>
                </a:solidFill>
                <a:latin typeface="Times New Roman"/>
                <a:ea typeface="ＭＳ ゴシック"/>
              </a:rPr>
              <a:t>京都大学防災研究所</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15" name="コンテンツ プレースホルダー 2">
            <a:extLst>
              <a:ext uri="{FF2B5EF4-FFF2-40B4-BE49-F238E27FC236}">
                <a16:creationId xmlns:a16="http://schemas.microsoft.com/office/drawing/2014/main" id="{41C715B4-C235-4D09-6E2D-908E89B69160}"/>
              </a:ext>
            </a:extLst>
          </p:cNvPr>
          <p:cNvSpPr>
            <a:spLocks noGrp="1"/>
          </p:cNvSpPr>
          <p:nvPr>
            <p:ph idx="1"/>
          </p:nvPr>
        </p:nvSpPr>
        <p:spPr>
          <a:xfrm>
            <a:off x="130629" y="1818313"/>
            <a:ext cx="6700477" cy="5039686"/>
          </a:xfrm>
        </p:spPr>
        <p:txBody>
          <a:bodyPr>
            <a:noAutofit/>
          </a:bodyPr>
          <a:lstStyle/>
          <a:p>
            <a:pPr marL="0" indent="0">
              <a:buNone/>
            </a:pPr>
            <a:r>
              <a:rPr kumimoji="1" lang="ja-JP" altLang="en-US" sz="1600" b="1" dirty="0"/>
              <a:t>概要</a:t>
            </a:r>
            <a:endParaRPr kumimoji="1" lang="en-US" altLang="ja-JP" sz="1600" b="1" dirty="0"/>
          </a:p>
          <a:p>
            <a:r>
              <a:rPr kumimoji="1" lang="ja-JP" altLang="en-US" sz="1600" dirty="0"/>
              <a:t>本研究は，</a:t>
            </a:r>
            <a:r>
              <a:rPr kumimoji="1" lang="en-US" altLang="ja-JP" sz="1600" dirty="0"/>
              <a:t>Soils &amp; Foundations</a:t>
            </a:r>
            <a:r>
              <a:rPr kumimoji="1" lang="ja-JP" altLang="en-US" sz="1600" dirty="0"/>
              <a:t>等に掲載された論文の総説</a:t>
            </a:r>
            <a:endParaRPr kumimoji="1" lang="en-US" altLang="ja-JP" sz="1600" dirty="0"/>
          </a:p>
          <a:p>
            <a:r>
              <a:rPr kumimoji="1" lang="ja-JP" altLang="en-US" sz="1600" dirty="0"/>
              <a:t>ジオメカニクスの実験的・理論的側面に関するものである．</a:t>
            </a:r>
            <a:endParaRPr kumimoji="1" lang="en-US" altLang="ja-JP" sz="1600" dirty="0"/>
          </a:p>
          <a:p>
            <a:pPr marL="0" indent="0">
              <a:buNone/>
            </a:pPr>
            <a:r>
              <a:rPr lang="ja-JP" altLang="en-US" sz="1600" b="1" dirty="0"/>
              <a:t>手法・結果</a:t>
            </a:r>
          </a:p>
          <a:p>
            <a:r>
              <a:rPr lang="ja-JP" altLang="en-US" sz="1600" dirty="0"/>
              <a:t>粘性土では，弾塑性モデル，繰返し非弾性モデル，ひずみ軟化モデルが提案された．</a:t>
            </a:r>
            <a:endParaRPr lang="en-US" altLang="ja-JP" sz="1600" dirty="0"/>
          </a:p>
          <a:p>
            <a:r>
              <a:rPr lang="ja-JP" altLang="en-US" sz="1600" dirty="0"/>
              <a:t>砂質土では，線形</a:t>
            </a:r>
            <a:r>
              <a:rPr lang="en-US" altLang="ja-JP" sz="1600" dirty="0"/>
              <a:t>Prager</a:t>
            </a:r>
            <a:r>
              <a:rPr lang="ja-JP" altLang="en-US" sz="1600" dirty="0"/>
              <a:t>のモデルを一般化した非線形運動論的効果理論を採用した繰返し弾塑性モデルを提案した．</a:t>
            </a:r>
            <a:endParaRPr lang="en-US" altLang="ja-JP" sz="1600" dirty="0"/>
          </a:p>
          <a:p>
            <a:r>
              <a:rPr lang="ja-JP" altLang="en-US" sz="1600" dirty="0"/>
              <a:t>混相土の支配方程式を論理的に定式化し，</a:t>
            </a:r>
            <a:r>
              <a:rPr lang="en-US" altLang="ja-JP" sz="1600" dirty="0"/>
              <a:t>FEM</a:t>
            </a:r>
            <a:r>
              <a:rPr lang="ja-JP" altLang="en-US" sz="1600" dirty="0"/>
              <a:t>，</a:t>
            </a:r>
            <a:r>
              <a:rPr lang="en-US" altLang="ja-JP" sz="1600" dirty="0"/>
              <a:t>MPM</a:t>
            </a:r>
            <a:r>
              <a:rPr lang="ja-JP" altLang="en-US" sz="1600" dirty="0"/>
              <a:t>を用いた数値有限変形解析法を提案した．</a:t>
            </a:r>
            <a:endParaRPr lang="en-US" altLang="ja-JP" sz="1600" dirty="0"/>
          </a:p>
          <a:p>
            <a:r>
              <a:rPr lang="ja-JP" altLang="en-US" sz="1600" dirty="0"/>
              <a:t>二相・三相ジオマテリアルの支配方程式の基本は，有効応力と骨格応力である．</a:t>
            </a:r>
            <a:endParaRPr lang="en-US" altLang="ja-JP" sz="1600" dirty="0"/>
          </a:p>
          <a:p>
            <a:r>
              <a:rPr lang="ja-JP" altLang="en-US" sz="1600" dirty="0"/>
              <a:t>三相連成解析法により不飽和土堤防の浸透ー変形連成解析を実施．</a:t>
            </a:r>
            <a:endParaRPr lang="en-US" altLang="ja-JP" sz="1600" dirty="0"/>
          </a:p>
          <a:p>
            <a:r>
              <a:rPr lang="ja-JP" altLang="en-US" sz="1600" dirty="0"/>
              <a:t>高品質の試料を得るために，新しいラバル型ラージサンプラーを開発し，柔らかいクイッククレーに適用した．</a:t>
            </a:r>
            <a:endParaRPr lang="en-US" altLang="ja-JP" sz="1600" dirty="0"/>
          </a:p>
          <a:p>
            <a:endParaRPr lang="en-US" altLang="ja-JP" sz="1600" dirty="0"/>
          </a:p>
        </p:txBody>
      </p:sp>
      <p:sp>
        <p:nvSpPr>
          <p:cNvPr id="16" name="コンテンツ プレースホルダー 2">
            <a:extLst>
              <a:ext uri="{FF2B5EF4-FFF2-40B4-BE49-F238E27FC236}">
                <a16:creationId xmlns:a16="http://schemas.microsoft.com/office/drawing/2014/main" id="{E36DA592-1459-119D-5B63-C6288259B0D7}"/>
              </a:ext>
            </a:extLst>
          </p:cNvPr>
          <p:cNvSpPr txBox="1">
            <a:spLocks/>
          </p:cNvSpPr>
          <p:nvPr/>
        </p:nvSpPr>
        <p:spPr>
          <a:xfrm>
            <a:off x="7291449" y="5047905"/>
            <a:ext cx="4900550" cy="14529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sz="1600" b="1" i="0" u="none" strike="noStrike" kern="1200" cap="none" spc="0" normalizeH="0" baseline="0" noProof="0" dirty="0">
                <a:ln>
                  <a:noFill/>
                </a:ln>
                <a:solidFill>
                  <a:prstClr val="black"/>
                </a:solidFill>
                <a:effectLst/>
                <a:uLnTx/>
                <a:uFillTx/>
                <a:latin typeface="Times New Roman"/>
                <a:ea typeface="ＭＳ ゴシック"/>
                <a:cs typeface="+mn-cs"/>
              </a:rPr>
              <a:t>コメント</a:t>
            </a:r>
            <a:endParaRPr kumimoji="1" lang="en-US" altLang="ja-JP" sz="1600" b="1" i="0" u="none" strike="noStrike" kern="1200" cap="none" spc="0" normalizeH="0" baseline="0" noProof="0" dirty="0">
              <a:ln>
                <a:noFill/>
              </a:ln>
              <a:solidFill>
                <a:prstClr val="black"/>
              </a:solidFill>
              <a:effectLst/>
              <a:uLnTx/>
              <a:uFillTx/>
              <a:latin typeface="Times New Roman"/>
              <a:ea typeface="ＭＳ ゴシック"/>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ja-JP" altLang="en-US" sz="1600" dirty="0">
                <a:solidFill>
                  <a:prstClr val="black"/>
                </a:solidFill>
                <a:latin typeface="Times New Roman"/>
                <a:ea typeface="ＭＳ ゴシック"/>
              </a:rPr>
              <a:t>岡先生の総説であるためジオメカニクスの実験的・理論的なことを学ぶことができる．</a:t>
            </a: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pic>
        <p:nvPicPr>
          <p:cNvPr id="11" name="図 10">
            <a:extLst>
              <a:ext uri="{FF2B5EF4-FFF2-40B4-BE49-F238E27FC236}">
                <a16:creationId xmlns:a16="http://schemas.microsoft.com/office/drawing/2014/main" id="{E256E976-1108-BAAF-DC9C-BCEC6BD97493}"/>
              </a:ext>
            </a:extLst>
          </p:cNvPr>
          <p:cNvPicPr>
            <a:picLocks noChangeAspect="1"/>
          </p:cNvPicPr>
          <p:nvPr/>
        </p:nvPicPr>
        <p:blipFill>
          <a:blip r:embed="rId3"/>
          <a:stretch>
            <a:fillRect/>
          </a:stretch>
        </p:blipFill>
        <p:spPr>
          <a:xfrm>
            <a:off x="7291449" y="1260272"/>
            <a:ext cx="4611709" cy="3602898"/>
          </a:xfrm>
          <a:prstGeom prst="rect">
            <a:avLst/>
          </a:prstGeom>
        </p:spPr>
      </p:pic>
    </p:spTree>
    <p:extLst>
      <p:ext uri="{BB962C8B-B14F-4D97-AF65-F5344CB8AC3E}">
        <p14:creationId xmlns:p14="http://schemas.microsoft.com/office/powerpoint/2010/main" val="4158821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4F0AFB-B99F-B5EC-8C5D-E4A4F8210819}"/>
              </a:ext>
            </a:extLst>
          </p:cNvPr>
          <p:cNvSpPr>
            <a:spLocks noGrp="1"/>
          </p:cNvSpPr>
          <p:nvPr>
            <p:ph type="title"/>
          </p:nvPr>
        </p:nvSpPr>
        <p:spPr>
          <a:xfrm>
            <a:off x="130629" y="366322"/>
            <a:ext cx="12260424" cy="369333"/>
          </a:xfrm>
        </p:spPr>
        <p:txBody>
          <a:bodyPr>
            <a:noAutofit/>
          </a:bodyPr>
          <a:lstStyle/>
          <a:p>
            <a:r>
              <a:rPr kumimoji="1" lang="en-US" altLang="ja-JP" sz="1600" b="1" u="sng" dirty="0">
                <a:latin typeface="+mn-lt"/>
              </a:rPr>
              <a:t>Effect of the particle’s shape on the dynamic shear modulus and compressibility of diatomaceous soils</a:t>
            </a:r>
          </a:p>
        </p:txBody>
      </p:sp>
      <p:sp>
        <p:nvSpPr>
          <p:cNvPr id="4" name="フッター プレースホルダー 3">
            <a:extLst>
              <a:ext uri="{FF2B5EF4-FFF2-40B4-BE49-F238E27FC236}">
                <a16:creationId xmlns:a16="http://schemas.microsoft.com/office/drawing/2014/main" id="{D8211673-97B5-F7E0-3685-908B2700701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rPr>
              <a:t>地盤防災工学研究室</a:t>
            </a:r>
          </a:p>
        </p:txBody>
      </p:sp>
      <p:sp>
        <p:nvSpPr>
          <p:cNvPr id="5" name="スライド番号プレースホルダー 4">
            <a:extLst>
              <a:ext uri="{FF2B5EF4-FFF2-40B4-BE49-F238E27FC236}">
                <a16:creationId xmlns:a16="http://schemas.microsoft.com/office/drawing/2014/main" id="{B76CBEDD-2E7D-AEA3-BE4C-02F36329A00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0075A-628D-4B53-98BF-13495C1AAAF4}" type="slidenum">
              <a:rPr kumimoji="1" lang="ja-JP" altLang="en-US" sz="1200" b="0" i="0" u="none" strike="noStrike" kern="1200" cap="none" spc="0" normalizeH="0" baseline="0" noProof="0" smtClean="0">
                <a:ln>
                  <a:noFill/>
                </a:ln>
                <a:solidFill>
                  <a:prstClr val="black">
                    <a:tint val="75000"/>
                  </a:prstClr>
                </a:solidFill>
                <a:effectLst/>
                <a:uLnTx/>
                <a:uFillTx/>
                <a:latin typeface="Times New Roman"/>
                <a:ea typeface="ＭＳ ゴシック"/>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6" name="テキスト ボックス 5">
            <a:extLst>
              <a:ext uri="{FF2B5EF4-FFF2-40B4-BE49-F238E27FC236}">
                <a16:creationId xmlns:a16="http://schemas.microsoft.com/office/drawing/2014/main" id="{C09FD57F-3E12-C157-1803-61DACBA7AC02}"/>
              </a:ext>
            </a:extLst>
          </p:cNvPr>
          <p:cNvSpPr txBox="1"/>
          <p:nvPr/>
        </p:nvSpPr>
        <p:spPr>
          <a:xfrm>
            <a:off x="130629" y="109099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pt-BR" altLang="ja-JP" sz="1600" b="0" i="0" u="none" strike="noStrike" kern="1200" cap="none" spc="0" normalizeH="0" baseline="0" noProof="0" dirty="0">
                <a:ln>
                  <a:noFill/>
                </a:ln>
                <a:solidFill>
                  <a:prstClr val="black"/>
                </a:solidFill>
                <a:effectLst/>
                <a:uLnTx/>
                <a:uFillTx/>
                <a:latin typeface="Times New Roman"/>
                <a:ea typeface="ＭＳ ゴシック"/>
                <a:cs typeface="+mn-cs"/>
              </a:rPr>
              <a:t>Laura Ibag</a:t>
            </a:r>
            <a:r>
              <a:rPr kumimoji="1" lang="it-IT" altLang="ja-JP" sz="1600" b="0" i="0" u="none" strike="noStrike" kern="1200" cap="none" spc="0" normalizeH="0" baseline="0" noProof="0" dirty="0">
                <a:ln>
                  <a:noFill/>
                </a:ln>
                <a:solidFill>
                  <a:prstClr val="black"/>
                </a:solidFill>
                <a:effectLst/>
                <a:uLnTx/>
                <a:uFillTx/>
                <a:latin typeface="Times New Roman"/>
                <a:ea typeface="ＭＳ ゴシック"/>
                <a:cs typeface="+mn-cs"/>
              </a:rPr>
              <a:t>ó</a:t>
            </a:r>
            <a:r>
              <a:rPr kumimoji="1" lang="pt-BR" altLang="ja-JP" sz="1600" b="0" i="0" u="none" strike="noStrike" kern="1200" cap="none" spc="0" normalizeH="0" baseline="0" noProof="0" dirty="0">
                <a:ln>
                  <a:noFill/>
                </a:ln>
                <a:solidFill>
                  <a:prstClr val="black"/>
                </a:solidFill>
                <a:effectLst/>
                <a:uLnTx/>
                <a:uFillTx/>
                <a:latin typeface="Times New Roman"/>
                <a:ea typeface="ＭＳ ゴシック"/>
                <a:cs typeface="+mn-cs"/>
              </a:rPr>
              <a:t>n </a:t>
            </a:r>
            <a:r>
              <a:rPr kumimoji="1" lang="pt-BR"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a,b</a:t>
            </a:r>
            <a:r>
              <a:rPr kumimoji="1" lang="pt-BR" altLang="ja-JP" sz="1600" b="0" i="0" u="none" strike="noStrike" kern="1200" cap="none" spc="0" normalizeH="0" baseline="0" noProof="0" dirty="0">
                <a:ln>
                  <a:noFill/>
                </a:ln>
                <a:solidFill>
                  <a:prstClr val="black"/>
                </a:solidFill>
                <a:effectLst/>
                <a:uLnTx/>
                <a:uFillTx/>
                <a:latin typeface="Times New Roman"/>
                <a:ea typeface="ＭＳ ゴシック"/>
                <a:cs typeface="+mn-cs"/>
              </a:rPr>
              <a:t>, Bernardo Caicedo </a:t>
            </a:r>
            <a:r>
              <a:rPr kumimoji="1" lang="pt-BR"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b</a:t>
            </a:r>
            <a:r>
              <a:rPr kumimoji="1" lang="pt-BR" altLang="ja-JP" sz="1600" b="0" i="0" u="none" strike="noStrike" kern="1200" cap="none" spc="0" normalizeH="0" baseline="0" noProof="0" dirty="0">
                <a:ln>
                  <a:noFill/>
                </a:ln>
                <a:solidFill>
                  <a:prstClr val="black"/>
                </a:solidFill>
                <a:effectLst/>
                <a:uLnTx/>
                <a:uFillTx/>
                <a:latin typeface="Times New Roman"/>
                <a:ea typeface="ＭＳ ゴシック"/>
                <a:cs typeface="+mn-cs"/>
              </a:rPr>
              <a:t>, Juan P. Villacreses</a:t>
            </a:r>
            <a:r>
              <a:rPr kumimoji="1" lang="pt-BR"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a,b</a:t>
            </a:r>
            <a:r>
              <a:rPr kumimoji="1" lang="pt-BR" altLang="ja-JP" sz="1600" b="0" i="0" u="none" strike="noStrike" kern="1200" cap="none" spc="0" normalizeH="0" baseline="0" noProof="0" dirty="0">
                <a:ln>
                  <a:noFill/>
                </a:ln>
                <a:solidFill>
                  <a:prstClr val="black"/>
                </a:solidFill>
                <a:effectLst/>
                <a:uLnTx/>
                <a:uFillTx/>
                <a:latin typeface="Times New Roman"/>
                <a:ea typeface="ＭＳ ゴシック"/>
                <a:cs typeface="+mn-cs"/>
              </a:rPr>
              <a:t>, Fabricio Yepez</a:t>
            </a:r>
            <a:r>
              <a:rPr kumimoji="1" lang="pt-BR"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a</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3" name="テキスト ボックス 2">
            <a:extLst>
              <a:ext uri="{FF2B5EF4-FFF2-40B4-BE49-F238E27FC236}">
                <a16:creationId xmlns:a16="http://schemas.microsoft.com/office/drawing/2014/main" id="{27AC8C99-7416-5F15-C1EB-BED49E9B5645}"/>
              </a:ext>
            </a:extLst>
          </p:cNvPr>
          <p:cNvSpPr txBox="1"/>
          <p:nvPr/>
        </p:nvSpPr>
        <p:spPr>
          <a:xfrm>
            <a:off x="10680048" y="-3010"/>
            <a:ext cx="136768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Kenshiro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Itaki</a:t>
            </a: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sp>
        <p:nvSpPr>
          <p:cNvPr id="10" name="テキスト ボックス 9">
            <a:extLst>
              <a:ext uri="{FF2B5EF4-FFF2-40B4-BE49-F238E27FC236}">
                <a16:creationId xmlns:a16="http://schemas.microsoft.com/office/drawing/2014/main" id="{7A51E776-4967-57B0-9190-957C4395B5B6}"/>
              </a:ext>
            </a:extLst>
          </p:cNvPr>
          <p:cNvSpPr txBox="1"/>
          <p:nvPr/>
        </p:nvSpPr>
        <p:spPr>
          <a:xfrm>
            <a:off x="130629" y="-3010"/>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DOI: </a:t>
            </a:r>
            <a:r>
              <a:rPr kumimoji="1" lang="en-US" altLang="ja-JP" sz="1600" b="0" i="0" u="none" strike="noStrike" kern="1200" cap="none" spc="0" normalizeH="0" baseline="0" noProof="0" dirty="0">
                <a:ln>
                  <a:noFill/>
                </a:ln>
                <a:solidFill>
                  <a:srgbClr val="0080AE"/>
                </a:solidFill>
                <a:effectLst/>
                <a:uLnTx/>
                <a:uFillTx/>
                <a:latin typeface="Times New Roman"/>
                <a:ea typeface="ＭＳ ゴシック"/>
                <a:cs typeface="+mn-cs"/>
              </a:rPr>
              <a:t>https://doi.org/10.1016/j.sandf.2023.101374</a:t>
            </a:r>
          </a:p>
        </p:txBody>
      </p:sp>
      <p:sp>
        <p:nvSpPr>
          <p:cNvPr id="7" name="タイトル 1">
            <a:extLst>
              <a:ext uri="{FF2B5EF4-FFF2-40B4-BE49-F238E27FC236}">
                <a16:creationId xmlns:a16="http://schemas.microsoft.com/office/drawing/2014/main" id="{F8E070B1-3698-60BF-535C-30899885C5AF}"/>
              </a:ext>
            </a:extLst>
          </p:cNvPr>
          <p:cNvSpPr txBox="1">
            <a:spLocks/>
          </p:cNvSpPr>
          <p:nvPr/>
        </p:nvSpPr>
        <p:spPr>
          <a:xfrm>
            <a:off x="130629" y="721662"/>
            <a:ext cx="11930742" cy="3693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ja-JP" altLang="en-US" sz="1600" b="1" i="0" u="sng" strike="noStrike" kern="1200" cap="none" spc="0" normalizeH="0" baseline="0" noProof="0" dirty="0">
                <a:ln>
                  <a:noFill/>
                </a:ln>
                <a:solidFill>
                  <a:prstClr val="black"/>
                </a:solidFill>
                <a:effectLst/>
                <a:uLnTx/>
                <a:uFillTx/>
                <a:latin typeface="Times New Roman"/>
                <a:ea typeface="ＭＳ ゴシック"/>
                <a:cs typeface="+mj-cs"/>
              </a:rPr>
              <a:t>珪藻土の動的せん断弾性率と圧縮率に及ぼす粒子形状の影響</a:t>
            </a:r>
          </a:p>
        </p:txBody>
      </p:sp>
      <p:sp>
        <p:nvSpPr>
          <p:cNvPr id="8" name="テキスト ボックス 7">
            <a:extLst>
              <a:ext uri="{FF2B5EF4-FFF2-40B4-BE49-F238E27FC236}">
                <a16:creationId xmlns:a16="http://schemas.microsoft.com/office/drawing/2014/main" id="{054799D1-7E84-22C7-67F9-772D378889DF}"/>
              </a:ext>
            </a:extLst>
          </p:cNvPr>
          <p:cNvSpPr txBox="1"/>
          <p:nvPr/>
        </p:nvSpPr>
        <p:spPr>
          <a:xfrm>
            <a:off x="130629" y="145465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a</a:t>
            </a:r>
            <a:r>
              <a:rPr lang="en-US" altLang="ja-JP" sz="1600" dirty="0">
                <a:solidFill>
                  <a:prstClr val="black"/>
                </a:solidFill>
                <a:latin typeface="Times New Roman"/>
                <a:ea typeface="ＭＳ ゴシック"/>
              </a:rPr>
              <a:t>USFQ</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b</a:t>
            </a:r>
            <a:r>
              <a:rPr lang="ja-JP" altLang="en-US" sz="1600" dirty="0">
                <a:solidFill>
                  <a:prstClr val="black"/>
                </a:solidFill>
                <a:latin typeface="Times New Roman"/>
                <a:ea typeface="ＭＳ ゴシック"/>
              </a:rPr>
              <a:t>ロスアンデス大学</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15" name="コンテンツ プレースホルダー 2">
            <a:extLst>
              <a:ext uri="{FF2B5EF4-FFF2-40B4-BE49-F238E27FC236}">
                <a16:creationId xmlns:a16="http://schemas.microsoft.com/office/drawing/2014/main" id="{41C715B4-C235-4D09-6E2D-908E89B69160}"/>
              </a:ext>
            </a:extLst>
          </p:cNvPr>
          <p:cNvSpPr>
            <a:spLocks noGrp="1"/>
          </p:cNvSpPr>
          <p:nvPr>
            <p:ph idx="1"/>
          </p:nvPr>
        </p:nvSpPr>
        <p:spPr>
          <a:xfrm>
            <a:off x="130629" y="1818313"/>
            <a:ext cx="6700477" cy="5039686"/>
          </a:xfrm>
        </p:spPr>
        <p:txBody>
          <a:bodyPr>
            <a:noAutofit/>
          </a:bodyPr>
          <a:lstStyle/>
          <a:p>
            <a:pPr marL="0" indent="0">
              <a:buNone/>
            </a:pPr>
            <a:r>
              <a:rPr kumimoji="1" lang="ja-JP" altLang="en-US" sz="1500" b="1" dirty="0"/>
              <a:t>概要</a:t>
            </a:r>
            <a:endParaRPr kumimoji="1" lang="en-US" altLang="ja-JP" sz="1500" b="1" dirty="0"/>
          </a:p>
          <a:p>
            <a:r>
              <a:rPr kumimoji="1" lang="ja-JP" altLang="en-US" sz="1500" dirty="0"/>
              <a:t>珪藻土は単細胞藻類の化石で，世界中に分布している．</a:t>
            </a:r>
            <a:endParaRPr kumimoji="1" lang="en-US" altLang="ja-JP" sz="1500" dirty="0"/>
          </a:p>
          <a:p>
            <a:r>
              <a:rPr lang="ja-JP" altLang="en-US" sz="1500" dirty="0"/>
              <a:t>珪藻土は現在複数の著者が研究をしているが，粒子形状が土壌の力学的挙動に及ぼす影響に着目した研究はほとんど無い．</a:t>
            </a:r>
            <a:endParaRPr kumimoji="1" lang="en-US" altLang="ja-JP" sz="1500" dirty="0"/>
          </a:p>
          <a:p>
            <a:r>
              <a:rPr lang="ja-JP" altLang="en-US" sz="1500" dirty="0"/>
              <a:t>珪藻土混合物の動的特性及び圧縮特性に対する珪藻の形状効果を研究する．</a:t>
            </a:r>
            <a:endParaRPr lang="en-US" altLang="ja-JP" sz="1500" dirty="0"/>
          </a:p>
          <a:p>
            <a:r>
              <a:rPr kumimoji="1" lang="en-US" altLang="ja-JP" sz="1500" dirty="0"/>
              <a:t>6</a:t>
            </a:r>
            <a:r>
              <a:rPr kumimoji="1" lang="ja-JP" altLang="en-US" sz="1500" dirty="0"/>
              <a:t>つの珪藻土の内，粒度分布が類似した</a:t>
            </a:r>
            <a:r>
              <a:rPr kumimoji="1" lang="en-US" altLang="ja-JP" sz="1500" dirty="0"/>
              <a:t>3</a:t>
            </a:r>
            <a:r>
              <a:rPr kumimoji="1" lang="ja-JP" altLang="en-US" sz="1500" dirty="0"/>
              <a:t>つの珪藻土をカオリンと混合した．</a:t>
            </a:r>
            <a:endParaRPr kumimoji="1" lang="en-US" altLang="ja-JP" sz="1500" dirty="0"/>
          </a:p>
          <a:p>
            <a:pPr marL="0" indent="0">
              <a:buNone/>
            </a:pPr>
            <a:r>
              <a:rPr lang="ja-JP" altLang="en-US" sz="1500" b="1" dirty="0"/>
              <a:t>手法・結果</a:t>
            </a:r>
          </a:p>
          <a:p>
            <a:r>
              <a:rPr lang="ja-JP" altLang="en-US" sz="1500" dirty="0"/>
              <a:t>異なる産地の珪藻土試料を異なる割合でカオリンと混合し，圧縮性とせん断弾性率や減衰比などの動的特性の観点から分析した．</a:t>
            </a:r>
            <a:endParaRPr lang="en-US" altLang="ja-JP" sz="1500" dirty="0"/>
          </a:p>
          <a:p>
            <a:r>
              <a:rPr lang="ja-JP" altLang="en-US" sz="1500"/>
              <a:t>珪藻土＋カオリンの曲線は，カオリンの曲線と比較して高いせん断ひずみにシフトしている．</a:t>
            </a:r>
            <a:endParaRPr lang="en-US" altLang="ja-JP" sz="1500"/>
          </a:p>
          <a:p>
            <a:r>
              <a:rPr lang="ja-JP" altLang="en-US" sz="1500" dirty="0"/>
              <a:t>粒子の形状は，正規化せん断弾性率の劣化曲線に影響を与える．</a:t>
            </a:r>
            <a:endParaRPr lang="en-US" altLang="ja-JP" sz="1500" dirty="0"/>
          </a:p>
          <a:p>
            <a:r>
              <a:rPr lang="ja-JP" altLang="en-US" sz="1500" dirty="0"/>
              <a:t>土と珪藻土混合物の機械的挙動と粒子形状の間には強い関係がある．</a:t>
            </a:r>
            <a:endParaRPr lang="en-US" altLang="ja-JP" sz="1500" dirty="0"/>
          </a:p>
          <a:p>
            <a:r>
              <a:rPr lang="ja-JP" altLang="en-US" sz="1500" dirty="0"/>
              <a:t>減衰は，正規せん断弾性率の劣化と同じ挙動を示した．</a:t>
            </a:r>
            <a:endParaRPr lang="en-US" altLang="ja-JP" sz="1500" dirty="0"/>
          </a:p>
          <a:p>
            <a:r>
              <a:rPr lang="ja-JP" altLang="en-US" sz="1500" dirty="0"/>
              <a:t>珪藻土の含有量が増加するにつれて最大せん断弾性率は減少した．</a:t>
            </a:r>
            <a:endParaRPr lang="en-US" altLang="ja-JP" sz="1500" dirty="0"/>
          </a:p>
          <a:p>
            <a:r>
              <a:rPr lang="ja-JP" altLang="en-US" sz="1500" dirty="0"/>
              <a:t>地盤内の珪藻の存在は，地震動の増幅に影響を与える可能性がある．</a:t>
            </a:r>
            <a:endParaRPr lang="en-US" altLang="ja-JP" sz="1500" dirty="0"/>
          </a:p>
        </p:txBody>
      </p:sp>
      <p:sp>
        <p:nvSpPr>
          <p:cNvPr id="16" name="コンテンツ プレースホルダー 2">
            <a:extLst>
              <a:ext uri="{FF2B5EF4-FFF2-40B4-BE49-F238E27FC236}">
                <a16:creationId xmlns:a16="http://schemas.microsoft.com/office/drawing/2014/main" id="{E36DA592-1459-119D-5B63-C6288259B0D7}"/>
              </a:ext>
            </a:extLst>
          </p:cNvPr>
          <p:cNvSpPr txBox="1">
            <a:spLocks/>
          </p:cNvSpPr>
          <p:nvPr/>
        </p:nvSpPr>
        <p:spPr>
          <a:xfrm>
            <a:off x="7291449" y="5047905"/>
            <a:ext cx="4900550" cy="14529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sz="1600" b="1" i="0" u="none" strike="noStrike" kern="1200" cap="none" spc="0" normalizeH="0" baseline="0" noProof="0" dirty="0">
                <a:ln>
                  <a:noFill/>
                </a:ln>
                <a:solidFill>
                  <a:prstClr val="black"/>
                </a:solidFill>
                <a:effectLst/>
                <a:uLnTx/>
                <a:uFillTx/>
                <a:latin typeface="Times New Roman"/>
                <a:ea typeface="ＭＳ ゴシック"/>
                <a:cs typeface="+mn-cs"/>
              </a:rPr>
              <a:t>コメント</a:t>
            </a:r>
            <a:endParaRPr kumimoji="1" lang="en-US" altLang="ja-JP" sz="1600" b="1" i="0" u="none" strike="noStrike" kern="1200" cap="none" spc="0" normalizeH="0" baseline="0" noProof="0" dirty="0">
              <a:ln>
                <a:noFill/>
              </a:ln>
              <a:solidFill>
                <a:prstClr val="black"/>
              </a:solidFill>
              <a:effectLst/>
              <a:uLnTx/>
              <a:uFillTx/>
              <a:latin typeface="Times New Roman"/>
              <a:ea typeface="ＭＳ ゴシック"/>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現状ほとんど研究されていない珪藻土の形状が混合土の力学特性に及ぼす影響を明らかにできたことが新規性があるため，採用されたと考える．</a:t>
            </a: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pic>
        <p:nvPicPr>
          <p:cNvPr id="12" name="図 11">
            <a:extLst>
              <a:ext uri="{FF2B5EF4-FFF2-40B4-BE49-F238E27FC236}">
                <a16:creationId xmlns:a16="http://schemas.microsoft.com/office/drawing/2014/main" id="{07491491-11ED-F5F9-AB0B-86EB80158EB3}"/>
              </a:ext>
            </a:extLst>
          </p:cNvPr>
          <p:cNvPicPr>
            <a:picLocks noChangeAspect="1"/>
          </p:cNvPicPr>
          <p:nvPr/>
        </p:nvPicPr>
        <p:blipFill>
          <a:blip r:embed="rId3"/>
          <a:stretch>
            <a:fillRect/>
          </a:stretch>
        </p:blipFill>
        <p:spPr>
          <a:xfrm>
            <a:off x="7323797" y="1090995"/>
            <a:ext cx="4868203" cy="3908919"/>
          </a:xfrm>
          <a:prstGeom prst="rect">
            <a:avLst/>
          </a:prstGeom>
        </p:spPr>
      </p:pic>
    </p:spTree>
    <p:extLst>
      <p:ext uri="{BB962C8B-B14F-4D97-AF65-F5344CB8AC3E}">
        <p14:creationId xmlns:p14="http://schemas.microsoft.com/office/powerpoint/2010/main" val="3155334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4F0AFB-B99F-B5EC-8C5D-E4A4F8210819}"/>
              </a:ext>
            </a:extLst>
          </p:cNvPr>
          <p:cNvSpPr>
            <a:spLocks noGrp="1"/>
          </p:cNvSpPr>
          <p:nvPr>
            <p:ph type="title"/>
          </p:nvPr>
        </p:nvSpPr>
        <p:spPr>
          <a:xfrm>
            <a:off x="130629" y="366322"/>
            <a:ext cx="12260424" cy="369333"/>
          </a:xfrm>
        </p:spPr>
        <p:txBody>
          <a:bodyPr>
            <a:noAutofit/>
          </a:bodyPr>
          <a:lstStyle/>
          <a:p>
            <a:r>
              <a:rPr kumimoji="1" lang="en-US" altLang="ja-JP" sz="1600" b="1" u="sng" dirty="0">
                <a:latin typeface="+mn-lt"/>
              </a:rPr>
              <a:t>Effect of water head on the permeability of foam-conditioned</a:t>
            </a:r>
            <a:r>
              <a:rPr lang="ja-JP" altLang="en-US" sz="1600" b="1" u="sng" dirty="0">
                <a:latin typeface="+mn-lt"/>
              </a:rPr>
              <a:t> </a:t>
            </a:r>
            <a:r>
              <a:rPr kumimoji="1" lang="en-US" altLang="ja-JP" sz="1600" b="1" u="sng" dirty="0">
                <a:latin typeface="+mn-lt"/>
              </a:rPr>
              <a:t>sands: Experimental and analytical investigation</a:t>
            </a:r>
            <a:endParaRPr kumimoji="1" lang="ja-JP" altLang="en-US" sz="1600" b="1" u="sng" dirty="0">
              <a:latin typeface="+mn-lt"/>
            </a:endParaRPr>
          </a:p>
        </p:txBody>
      </p:sp>
      <p:sp>
        <p:nvSpPr>
          <p:cNvPr id="4" name="フッター プレースホルダー 3">
            <a:extLst>
              <a:ext uri="{FF2B5EF4-FFF2-40B4-BE49-F238E27FC236}">
                <a16:creationId xmlns:a16="http://schemas.microsoft.com/office/drawing/2014/main" id="{D8211673-97B5-F7E0-3685-908B2700701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black">
                    <a:tint val="75000"/>
                  </a:prstClr>
                </a:solidFill>
                <a:effectLst/>
                <a:uLnTx/>
                <a:uFillTx/>
                <a:latin typeface="Times New Roman"/>
                <a:ea typeface="ＭＳ ゴシック"/>
                <a:cs typeface="+mn-cs"/>
              </a:rPr>
              <a:t>地盤防災工学研究室</a:t>
            </a:r>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5" name="スライド番号プレースホルダー 4">
            <a:extLst>
              <a:ext uri="{FF2B5EF4-FFF2-40B4-BE49-F238E27FC236}">
                <a16:creationId xmlns:a16="http://schemas.microsoft.com/office/drawing/2014/main" id="{B76CBEDD-2E7D-AEA3-BE4C-02F36329A00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0075A-628D-4B53-98BF-13495C1AAAF4}" type="slidenum">
              <a:rPr kumimoji="1" lang="ja-JP" altLang="en-US" sz="1200" b="0" i="0" u="none" strike="noStrike" kern="1200" cap="none" spc="0" normalizeH="0" baseline="0" noProof="0" smtClean="0">
                <a:ln>
                  <a:noFill/>
                </a:ln>
                <a:solidFill>
                  <a:prstClr val="black">
                    <a:tint val="75000"/>
                  </a:prstClr>
                </a:solidFill>
                <a:effectLst/>
                <a:uLnTx/>
                <a:uFillTx/>
                <a:latin typeface="Times New Roman"/>
                <a:ea typeface="ＭＳ ゴシック"/>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6" name="テキスト ボックス 5">
            <a:extLst>
              <a:ext uri="{FF2B5EF4-FFF2-40B4-BE49-F238E27FC236}">
                <a16:creationId xmlns:a16="http://schemas.microsoft.com/office/drawing/2014/main" id="{C09FD57F-3E12-C157-1803-61DACBA7AC02}"/>
              </a:ext>
            </a:extLst>
          </p:cNvPr>
          <p:cNvSpPr txBox="1"/>
          <p:nvPr/>
        </p:nvSpPr>
        <p:spPr>
          <a:xfrm>
            <a:off x="130629" y="109099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Shuying</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Wang</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30000" noProof="0" dirty="0" err="1">
                <a:ln>
                  <a:noFill/>
                </a:ln>
                <a:solidFill>
                  <a:prstClr val="black"/>
                </a:solidFill>
                <a:effectLst/>
                <a:uLnTx/>
                <a:uFillTx/>
                <a:latin typeface="Times New Roman"/>
                <a:ea typeface="ＭＳ ゴシック"/>
                <a:cs typeface="+mn-cs"/>
              </a:rPr>
              <a:t>a,b</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Zhiyao</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Feng</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30000" noProof="0" dirty="0" err="1">
                <a:ln>
                  <a:noFill/>
                </a:ln>
                <a:solidFill>
                  <a:prstClr val="black"/>
                </a:solidFill>
                <a:effectLst/>
                <a:uLnTx/>
                <a:uFillTx/>
                <a:latin typeface="Times New Roman"/>
                <a:ea typeface="ＭＳ ゴシック"/>
                <a:cs typeface="+mn-cs"/>
              </a:rPr>
              <a:t>a,b</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Tongming</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Qu</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c</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Shuo</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Huang</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d</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Xiangcou</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Zheng</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30000" noProof="0" dirty="0" err="1">
                <a:ln>
                  <a:noFill/>
                </a:ln>
                <a:solidFill>
                  <a:prstClr val="black"/>
                </a:solidFill>
                <a:effectLst/>
                <a:uLnTx/>
                <a:uFillTx/>
                <a:latin typeface="Times New Roman"/>
                <a:ea typeface="ＭＳ ゴシック"/>
                <a:cs typeface="+mn-cs"/>
              </a:rPr>
              <a:t>a,b</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3" name="テキスト ボックス 2">
            <a:extLst>
              <a:ext uri="{FF2B5EF4-FFF2-40B4-BE49-F238E27FC236}">
                <a16:creationId xmlns:a16="http://schemas.microsoft.com/office/drawing/2014/main" id="{27AC8C99-7416-5F15-C1EB-BED49E9B5645}"/>
              </a:ext>
            </a:extLst>
          </p:cNvPr>
          <p:cNvSpPr txBox="1"/>
          <p:nvPr/>
        </p:nvSpPr>
        <p:spPr>
          <a:xfrm>
            <a:off x="10680048" y="-3010"/>
            <a:ext cx="136768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Kenshiro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Itaki</a:t>
            </a: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sp>
        <p:nvSpPr>
          <p:cNvPr id="10" name="テキスト ボックス 9">
            <a:extLst>
              <a:ext uri="{FF2B5EF4-FFF2-40B4-BE49-F238E27FC236}">
                <a16:creationId xmlns:a16="http://schemas.microsoft.com/office/drawing/2014/main" id="{7A51E776-4967-57B0-9190-957C4395B5B6}"/>
              </a:ext>
            </a:extLst>
          </p:cNvPr>
          <p:cNvSpPr txBox="1"/>
          <p:nvPr/>
        </p:nvSpPr>
        <p:spPr>
          <a:xfrm>
            <a:off x="130629" y="-3010"/>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DOI: </a:t>
            </a:r>
            <a:r>
              <a:rPr kumimoji="1" lang="en-US" altLang="ja-JP" sz="1600" b="0" i="0" u="none" strike="noStrike" kern="1200" cap="none" spc="0" normalizeH="0" baseline="0" noProof="0" dirty="0">
                <a:ln>
                  <a:noFill/>
                </a:ln>
                <a:solidFill>
                  <a:srgbClr val="0080AE"/>
                </a:solidFill>
                <a:effectLst/>
                <a:uLnTx/>
                <a:uFillTx/>
                <a:latin typeface="Times New Roman"/>
                <a:ea typeface="ＭＳ ゴシック"/>
                <a:cs typeface="+mn-cs"/>
              </a:rPr>
              <a:t>https://doi.org/10.1016/j.sandf.2023.101404</a:t>
            </a:r>
          </a:p>
        </p:txBody>
      </p:sp>
      <p:sp>
        <p:nvSpPr>
          <p:cNvPr id="7" name="タイトル 1">
            <a:extLst>
              <a:ext uri="{FF2B5EF4-FFF2-40B4-BE49-F238E27FC236}">
                <a16:creationId xmlns:a16="http://schemas.microsoft.com/office/drawing/2014/main" id="{F8E070B1-3698-60BF-535C-30899885C5AF}"/>
              </a:ext>
            </a:extLst>
          </p:cNvPr>
          <p:cNvSpPr txBox="1">
            <a:spLocks/>
          </p:cNvSpPr>
          <p:nvPr/>
        </p:nvSpPr>
        <p:spPr>
          <a:xfrm>
            <a:off x="130629" y="721662"/>
            <a:ext cx="11930742" cy="3693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ja-JP" altLang="en-US" sz="1600" b="1" i="0" u="sng" strike="noStrike" kern="1200" cap="none" spc="0" normalizeH="0" baseline="0" noProof="0" dirty="0">
                <a:ln>
                  <a:noFill/>
                </a:ln>
                <a:solidFill>
                  <a:prstClr val="black"/>
                </a:solidFill>
                <a:effectLst/>
                <a:uLnTx/>
                <a:uFillTx/>
                <a:latin typeface="Times New Roman"/>
                <a:ea typeface="ＭＳ ゴシック"/>
                <a:cs typeface="+mj-cs"/>
              </a:rPr>
              <a:t>発泡調整された砂の透水性に及ぼす水頭の影響：実験と解析による検討</a:t>
            </a:r>
          </a:p>
        </p:txBody>
      </p:sp>
      <p:sp>
        <p:nvSpPr>
          <p:cNvPr id="8" name="テキスト ボックス 7">
            <a:extLst>
              <a:ext uri="{FF2B5EF4-FFF2-40B4-BE49-F238E27FC236}">
                <a16:creationId xmlns:a16="http://schemas.microsoft.com/office/drawing/2014/main" id="{054799D1-7E84-22C7-67F9-772D378889DF}"/>
              </a:ext>
            </a:extLst>
          </p:cNvPr>
          <p:cNvSpPr txBox="1"/>
          <p:nvPr/>
        </p:nvSpPr>
        <p:spPr>
          <a:xfrm>
            <a:off x="130629" y="145465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a</a:t>
            </a:r>
            <a:r>
              <a:rPr lang="ja-JP" altLang="en-US" sz="1600" dirty="0">
                <a:solidFill>
                  <a:prstClr val="black"/>
                </a:solidFill>
                <a:latin typeface="Times New Roman"/>
                <a:ea typeface="ＭＳ ゴシック"/>
              </a:rPr>
              <a:t>中南大学</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b</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中南大学，</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c</a:t>
            </a:r>
            <a:r>
              <a:rPr kumimoji="1" lang="ja-JP" altLang="en-US" sz="1600" b="0" i="0" u="none" strike="noStrike" kern="1200" cap="none" spc="0" normalizeH="0" noProof="0" dirty="0">
                <a:ln>
                  <a:noFill/>
                </a:ln>
                <a:solidFill>
                  <a:prstClr val="black"/>
                </a:solidFill>
                <a:effectLst/>
                <a:uLnTx/>
                <a:uFillTx/>
                <a:latin typeface="Times New Roman"/>
                <a:ea typeface="ＭＳ ゴシック"/>
                <a:cs typeface="+mn-cs"/>
              </a:rPr>
              <a:t>香港大学，</a:t>
            </a:r>
            <a:r>
              <a:rPr kumimoji="1" lang="en-US" altLang="ja-JP" sz="1600" b="0" i="0" u="none" strike="noStrike" kern="1200" cap="none" spc="0" normalizeH="0" baseline="30000" noProof="0">
                <a:ln>
                  <a:noFill/>
                </a:ln>
                <a:solidFill>
                  <a:prstClr val="black"/>
                </a:solidFill>
                <a:effectLst/>
                <a:uLnTx/>
                <a:uFillTx/>
                <a:latin typeface="Times New Roman"/>
                <a:ea typeface="ＭＳ ゴシック"/>
                <a:cs typeface="+mn-cs"/>
              </a:rPr>
              <a:t>d</a:t>
            </a:r>
            <a:r>
              <a:rPr kumimoji="1" lang="ja-JP" altLang="en-US" sz="1600" b="0" i="0" u="none" strike="noStrike" kern="1200" cap="none" spc="0" normalizeH="0" noProof="0">
                <a:ln>
                  <a:noFill/>
                </a:ln>
                <a:solidFill>
                  <a:prstClr val="black"/>
                </a:solidFill>
                <a:effectLst/>
                <a:uLnTx/>
                <a:uFillTx/>
                <a:latin typeface="Times New Roman"/>
                <a:ea typeface="ＭＳ ゴシック"/>
                <a:cs typeface="+mn-cs"/>
              </a:rPr>
              <a:t>北京大学</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15" name="コンテンツ プレースホルダー 2">
            <a:extLst>
              <a:ext uri="{FF2B5EF4-FFF2-40B4-BE49-F238E27FC236}">
                <a16:creationId xmlns:a16="http://schemas.microsoft.com/office/drawing/2014/main" id="{41C715B4-C235-4D09-6E2D-908E89B69160}"/>
              </a:ext>
            </a:extLst>
          </p:cNvPr>
          <p:cNvSpPr>
            <a:spLocks noGrp="1"/>
          </p:cNvSpPr>
          <p:nvPr>
            <p:ph idx="1"/>
          </p:nvPr>
        </p:nvSpPr>
        <p:spPr>
          <a:xfrm>
            <a:off x="130629" y="1818313"/>
            <a:ext cx="6700477" cy="5039686"/>
          </a:xfrm>
        </p:spPr>
        <p:txBody>
          <a:bodyPr>
            <a:noAutofit/>
          </a:bodyPr>
          <a:lstStyle/>
          <a:p>
            <a:pPr marL="0" indent="0">
              <a:buNone/>
            </a:pPr>
            <a:r>
              <a:rPr kumimoji="1" lang="ja-JP" altLang="en-US" sz="1600" b="1" dirty="0"/>
              <a:t>概要</a:t>
            </a:r>
            <a:endParaRPr kumimoji="1" lang="en-US" altLang="ja-JP" sz="1600" b="1" dirty="0"/>
          </a:p>
          <a:p>
            <a:r>
              <a:rPr lang="ja-JP" altLang="en-US" sz="1600" dirty="0"/>
              <a:t>シールド機が地下水位以下の砂質土壌で作動する場合，水の噴出が頻繁に起こり，シールド機に影響を与える．</a:t>
            </a:r>
            <a:endParaRPr lang="en-US" altLang="ja-JP" sz="1600" dirty="0"/>
          </a:p>
          <a:p>
            <a:r>
              <a:rPr kumimoji="1" lang="ja-JP" altLang="en-US" sz="1600" dirty="0"/>
              <a:t>掘削土壌の透水性を低下させるために発泡スチロールを土壌室内に注入するのが一般的である．</a:t>
            </a:r>
            <a:endParaRPr kumimoji="1" lang="en-US" altLang="ja-JP" sz="1600" dirty="0"/>
          </a:p>
          <a:p>
            <a:r>
              <a:rPr lang="ja-JP" altLang="en-US" sz="1600" dirty="0"/>
              <a:t>水頭が発泡調整砂の透水係数に及ぼす影響についてはほとんど注目されていない．</a:t>
            </a:r>
            <a:endParaRPr lang="en-US" altLang="ja-JP" sz="1600" dirty="0"/>
          </a:p>
          <a:p>
            <a:r>
              <a:rPr kumimoji="1" lang="ja-JP" altLang="en-US" sz="1600" dirty="0"/>
              <a:t>発泡調整砂の透水性を理解することは，噴出水の発生を回避するために不可欠である．</a:t>
            </a:r>
            <a:endParaRPr kumimoji="1" lang="en-US" altLang="ja-JP" sz="1600" dirty="0"/>
          </a:p>
          <a:p>
            <a:pPr marL="0" indent="0">
              <a:buNone/>
            </a:pPr>
            <a:r>
              <a:rPr lang="ja-JP" altLang="en-US" sz="1600" b="1" dirty="0"/>
              <a:t>手法・結果</a:t>
            </a:r>
          </a:p>
          <a:p>
            <a:r>
              <a:rPr lang="ja-JP" altLang="en-US" sz="1600" dirty="0"/>
              <a:t>発泡調整砂の透水性に及ぼす水頭の影響を一連の透水試験で調べた．</a:t>
            </a:r>
            <a:endParaRPr lang="en-US" altLang="ja-JP" sz="1600" dirty="0"/>
          </a:p>
          <a:p>
            <a:r>
              <a:rPr lang="ja-JP" altLang="en-US" sz="1600" dirty="0"/>
              <a:t>初期透水係数を推定するための新たな解析モデルを提案してた．</a:t>
            </a:r>
            <a:endParaRPr lang="en-US" altLang="ja-JP" sz="1600" dirty="0"/>
          </a:p>
          <a:p>
            <a:r>
              <a:rPr lang="ja-JP" altLang="en-US" sz="1600" dirty="0"/>
              <a:t>水頭は発泡調整砂に大きな影響を与える．</a:t>
            </a:r>
            <a:endParaRPr lang="en-US" altLang="ja-JP" sz="1600" dirty="0"/>
          </a:p>
          <a:p>
            <a:r>
              <a:rPr lang="en-US" altLang="ja-JP" sz="1600" dirty="0"/>
              <a:t>D10;s</a:t>
            </a:r>
            <a:r>
              <a:rPr lang="ja-JP" altLang="en-US" sz="1600" dirty="0"/>
              <a:t>が増加すると発泡砂の透水係数は水頭に対して鋭敏になり，初期安定機関の変化幅は減少する．</a:t>
            </a:r>
            <a:endParaRPr lang="en-US" altLang="ja-JP" sz="1600" dirty="0"/>
          </a:p>
          <a:p>
            <a:r>
              <a:rPr lang="ja-JP" altLang="en-US" sz="1600" dirty="0"/>
              <a:t>解析結果は実験結果とよく一致した．</a:t>
            </a:r>
            <a:endParaRPr lang="en-US" altLang="ja-JP" sz="1600" dirty="0"/>
          </a:p>
        </p:txBody>
      </p:sp>
      <p:sp>
        <p:nvSpPr>
          <p:cNvPr id="16" name="コンテンツ プレースホルダー 2">
            <a:extLst>
              <a:ext uri="{FF2B5EF4-FFF2-40B4-BE49-F238E27FC236}">
                <a16:creationId xmlns:a16="http://schemas.microsoft.com/office/drawing/2014/main" id="{E36DA592-1459-119D-5B63-C6288259B0D7}"/>
              </a:ext>
            </a:extLst>
          </p:cNvPr>
          <p:cNvSpPr txBox="1">
            <a:spLocks/>
          </p:cNvSpPr>
          <p:nvPr/>
        </p:nvSpPr>
        <p:spPr>
          <a:xfrm>
            <a:off x="7291449" y="5047905"/>
            <a:ext cx="4900550" cy="14529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sz="1600" b="1" i="0" u="none" strike="noStrike" kern="1200" cap="none" spc="0" normalizeH="0" baseline="0" noProof="0" dirty="0">
                <a:ln>
                  <a:noFill/>
                </a:ln>
                <a:solidFill>
                  <a:prstClr val="black"/>
                </a:solidFill>
                <a:effectLst/>
                <a:uLnTx/>
                <a:uFillTx/>
                <a:latin typeface="Times New Roman"/>
                <a:ea typeface="ＭＳ ゴシック"/>
                <a:cs typeface="+mn-cs"/>
              </a:rPr>
              <a:t>コメント</a:t>
            </a:r>
            <a:endParaRPr kumimoji="1" lang="en-US" altLang="ja-JP" sz="1600" b="1" i="0" u="none" strike="noStrike" kern="1200" cap="none" spc="0" normalizeH="0" baseline="0" noProof="0" dirty="0">
              <a:ln>
                <a:noFill/>
              </a:ln>
              <a:solidFill>
                <a:prstClr val="black"/>
              </a:solidFill>
              <a:effectLst/>
              <a:uLnTx/>
              <a:uFillTx/>
              <a:latin typeface="Times New Roman"/>
              <a:ea typeface="ＭＳ ゴシック"/>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ほとんど注目されていない水頭の影響を調査している点，新たに提案された解析モデルが実験結果とよく一致し，適しているということを示した点が採用された理由であると考えられる．</a:t>
            </a: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pic>
        <p:nvPicPr>
          <p:cNvPr id="11" name="図 10">
            <a:extLst>
              <a:ext uri="{FF2B5EF4-FFF2-40B4-BE49-F238E27FC236}">
                <a16:creationId xmlns:a16="http://schemas.microsoft.com/office/drawing/2014/main" id="{DDC3EF44-403E-1A66-86EB-E2E7A846D4A1}"/>
              </a:ext>
            </a:extLst>
          </p:cNvPr>
          <p:cNvPicPr>
            <a:picLocks noChangeAspect="1"/>
          </p:cNvPicPr>
          <p:nvPr/>
        </p:nvPicPr>
        <p:blipFill>
          <a:blip r:embed="rId3"/>
          <a:stretch>
            <a:fillRect/>
          </a:stretch>
        </p:blipFill>
        <p:spPr>
          <a:xfrm>
            <a:off x="6679939" y="2062812"/>
            <a:ext cx="5512060" cy="2756030"/>
          </a:xfrm>
          <a:prstGeom prst="rect">
            <a:avLst/>
          </a:prstGeom>
        </p:spPr>
      </p:pic>
    </p:spTree>
    <p:extLst>
      <p:ext uri="{BB962C8B-B14F-4D97-AF65-F5344CB8AC3E}">
        <p14:creationId xmlns:p14="http://schemas.microsoft.com/office/powerpoint/2010/main" val="1163066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4F0AFB-B99F-B5EC-8C5D-E4A4F8210819}"/>
              </a:ext>
            </a:extLst>
          </p:cNvPr>
          <p:cNvSpPr>
            <a:spLocks noGrp="1"/>
          </p:cNvSpPr>
          <p:nvPr>
            <p:ph type="title"/>
          </p:nvPr>
        </p:nvSpPr>
        <p:spPr>
          <a:xfrm>
            <a:off x="130629" y="366322"/>
            <a:ext cx="12260424" cy="369333"/>
          </a:xfrm>
        </p:spPr>
        <p:txBody>
          <a:bodyPr>
            <a:noAutofit/>
          </a:bodyPr>
          <a:lstStyle/>
          <a:p>
            <a:r>
              <a:rPr kumimoji="1" lang="en-US" altLang="ja-JP" sz="1600" b="1" u="sng" dirty="0">
                <a:latin typeface="+mn-lt"/>
              </a:rPr>
              <a:t>Effects of partial saturation on the liquefaction resistance of sand and silty sand from Christchurch</a:t>
            </a:r>
            <a:endParaRPr kumimoji="1" lang="ja-JP" altLang="en-US" sz="1600" b="1" u="sng" dirty="0">
              <a:latin typeface="+mn-lt"/>
            </a:endParaRPr>
          </a:p>
        </p:txBody>
      </p:sp>
      <p:sp>
        <p:nvSpPr>
          <p:cNvPr id="4" name="フッター プレースホルダー 3">
            <a:extLst>
              <a:ext uri="{FF2B5EF4-FFF2-40B4-BE49-F238E27FC236}">
                <a16:creationId xmlns:a16="http://schemas.microsoft.com/office/drawing/2014/main" id="{D8211673-97B5-F7E0-3685-908B2700701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black">
                    <a:tint val="75000"/>
                  </a:prstClr>
                </a:solidFill>
                <a:effectLst/>
                <a:uLnTx/>
                <a:uFillTx/>
                <a:latin typeface="Times New Roman"/>
                <a:ea typeface="ＭＳ ゴシック"/>
                <a:cs typeface="+mn-cs"/>
              </a:rPr>
              <a:t>地盤防災工学研究室</a:t>
            </a:r>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5" name="スライド番号プレースホルダー 4">
            <a:extLst>
              <a:ext uri="{FF2B5EF4-FFF2-40B4-BE49-F238E27FC236}">
                <a16:creationId xmlns:a16="http://schemas.microsoft.com/office/drawing/2014/main" id="{B76CBEDD-2E7D-AEA3-BE4C-02F36329A00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0075A-628D-4B53-98BF-13495C1AAAF4}" type="slidenum">
              <a:rPr kumimoji="1" lang="ja-JP" altLang="en-US" sz="1200" b="0" i="0" u="none" strike="noStrike" kern="1200" cap="none" spc="0" normalizeH="0" baseline="0" noProof="0" smtClean="0">
                <a:ln>
                  <a:noFill/>
                </a:ln>
                <a:solidFill>
                  <a:prstClr val="black">
                    <a:tint val="75000"/>
                  </a:prstClr>
                </a:solidFill>
                <a:effectLst/>
                <a:uLnTx/>
                <a:uFillTx/>
                <a:latin typeface="Times New Roman"/>
                <a:ea typeface="ＭＳ ゴシック"/>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6" name="テキスト ボックス 5">
            <a:extLst>
              <a:ext uri="{FF2B5EF4-FFF2-40B4-BE49-F238E27FC236}">
                <a16:creationId xmlns:a16="http://schemas.microsoft.com/office/drawing/2014/main" id="{C09FD57F-3E12-C157-1803-61DACBA7AC02}"/>
              </a:ext>
            </a:extLst>
          </p:cNvPr>
          <p:cNvSpPr txBox="1"/>
          <p:nvPr/>
        </p:nvSpPr>
        <p:spPr>
          <a:xfrm>
            <a:off x="130629" y="109099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Md Abdul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Lahil</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Baki</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30000" noProof="0" dirty="0" err="1">
                <a:ln>
                  <a:noFill/>
                </a:ln>
                <a:solidFill>
                  <a:prstClr val="black"/>
                </a:solidFill>
                <a:effectLst/>
                <a:uLnTx/>
                <a:uFillTx/>
                <a:latin typeface="Times New Roman"/>
                <a:ea typeface="ＭＳ ゴシック"/>
                <a:cs typeface="+mn-cs"/>
              </a:rPr>
              <a:t>a,b</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Misko</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Cubrinovski</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b</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Mark Edward Stringer</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b</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Sjoerd</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van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Ballegooy</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c</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Nikolaos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Ntritsos</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b</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3" name="テキスト ボックス 2">
            <a:extLst>
              <a:ext uri="{FF2B5EF4-FFF2-40B4-BE49-F238E27FC236}">
                <a16:creationId xmlns:a16="http://schemas.microsoft.com/office/drawing/2014/main" id="{27AC8C99-7416-5F15-C1EB-BED49E9B5645}"/>
              </a:ext>
            </a:extLst>
          </p:cNvPr>
          <p:cNvSpPr txBox="1"/>
          <p:nvPr/>
        </p:nvSpPr>
        <p:spPr>
          <a:xfrm>
            <a:off x="10680048" y="-3010"/>
            <a:ext cx="136768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Kenshiro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Itaki</a:t>
            </a: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sp>
        <p:nvSpPr>
          <p:cNvPr id="10" name="テキスト ボックス 9">
            <a:extLst>
              <a:ext uri="{FF2B5EF4-FFF2-40B4-BE49-F238E27FC236}">
                <a16:creationId xmlns:a16="http://schemas.microsoft.com/office/drawing/2014/main" id="{7A51E776-4967-57B0-9190-957C4395B5B6}"/>
              </a:ext>
            </a:extLst>
          </p:cNvPr>
          <p:cNvSpPr txBox="1"/>
          <p:nvPr/>
        </p:nvSpPr>
        <p:spPr>
          <a:xfrm>
            <a:off x="130629" y="-3010"/>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DOI: </a:t>
            </a:r>
            <a:r>
              <a:rPr kumimoji="1" lang="en-US" altLang="ja-JP" sz="1600" b="0" i="0" u="none" strike="noStrike" kern="1200" cap="none" spc="0" normalizeH="0" baseline="0" noProof="0" dirty="0">
                <a:ln>
                  <a:noFill/>
                </a:ln>
                <a:solidFill>
                  <a:srgbClr val="0080AE"/>
                </a:solidFill>
                <a:effectLst/>
                <a:uLnTx/>
                <a:uFillTx/>
                <a:latin typeface="Times New Roman"/>
                <a:ea typeface="ＭＳ ゴシック"/>
                <a:cs typeface="+mn-cs"/>
              </a:rPr>
              <a:t>https://doi.org/10.1016/j.sandf.2023.101400</a:t>
            </a:r>
          </a:p>
        </p:txBody>
      </p:sp>
      <p:sp>
        <p:nvSpPr>
          <p:cNvPr id="7" name="タイトル 1">
            <a:extLst>
              <a:ext uri="{FF2B5EF4-FFF2-40B4-BE49-F238E27FC236}">
                <a16:creationId xmlns:a16="http://schemas.microsoft.com/office/drawing/2014/main" id="{F8E070B1-3698-60BF-535C-30899885C5AF}"/>
              </a:ext>
            </a:extLst>
          </p:cNvPr>
          <p:cNvSpPr txBox="1">
            <a:spLocks/>
          </p:cNvSpPr>
          <p:nvPr/>
        </p:nvSpPr>
        <p:spPr>
          <a:xfrm>
            <a:off x="130629" y="721662"/>
            <a:ext cx="11930742" cy="3693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ja-JP" altLang="en-US" sz="1600" b="1" u="sng" dirty="0">
                <a:solidFill>
                  <a:prstClr val="black"/>
                </a:solidFill>
                <a:latin typeface="Times New Roman"/>
                <a:ea typeface="ＭＳ ゴシック"/>
              </a:rPr>
              <a:t>クライストチャーチ産の砂及びシルト質の砂の液状化抵抗に及ぼす部分飽和の影響</a:t>
            </a:r>
            <a:endParaRPr kumimoji="1" lang="ja-JP" altLang="en-US" sz="1600" b="1" i="0" u="sng" strike="noStrike" kern="1200" cap="none" spc="0" normalizeH="0" baseline="0" noProof="0" dirty="0">
              <a:ln>
                <a:noFill/>
              </a:ln>
              <a:solidFill>
                <a:prstClr val="black"/>
              </a:solidFill>
              <a:effectLst/>
              <a:uLnTx/>
              <a:uFillTx/>
              <a:latin typeface="Times New Roman"/>
              <a:ea typeface="ＭＳ ゴシック"/>
              <a:cs typeface="+mj-cs"/>
            </a:endParaRPr>
          </a:p>
        </p:txBody>
      </p:sp>
      <p:sp>
        <p:nvSpPr>
          <p:cNvPr id="8" name="テキスト ボックス 7">
            <a:extLst>
              <a:ext uri="{FF2B5EF4-FFF2-40B4-BE49-F238E27FC236}">
                <a16:creationId xmlns:a16="http://schemas.microsoft.com/office/drawing/2014/main" id="{054799D1-7E84-22C7-67F9-772D378889DF}"/>
              </a:ext>
            </a:extLst>
          </p:cNvPr>
          <p:cNvSpPr txBox="1"/>
          <p:nvPr/>
        </p:nvSpPr>
        <p:spPr>
          <a:xfrm>
            <a:off x="130629" y="145465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a</a:t>
            </a:r>
            <a:r>
              <a:rPr lang="en-US" altLang="ja-JP" sz="1600" dirty="0">
                <a:solidFill>
                  <a:prstClr val="black"/>
                </a:solidFill>
                <a:latin typeface="Times New Roman"/>
                <a:ea typeface="ＭＳ ゴシック"/>
              </a:rPr>
              <a:t>SMEC Australia Pty Ltd</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b</a:t>
            </a:r>
            <a:r>
              <a:rPr lang="ja-JP" altLang="en-US" sz="1600" dirty="0">
                <a:solidFill>
                  <a:prstClr val="black"/>
                </a:solidFill>
                <a:latin typeface="Times New Roman"/>
                <a:ea typeface="ＭＳ ゴシック"/>
              </a:rPr>
              <a:t>カンタベリー大学</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30000" noProof="0" dirty="0" err="1">
                <a:ln>
                  <a:noFill/>
                </a:ln>
                <a:solidFill>
                  <a:prstClr val="black"/>
                </a:solidFill>
                <a:effectLst/>
                <a:uLnTx/>
                <a:uFillTx/>
                <a:latin typeface="Times New Roman"/>
                <a:ea typeface="ＭＳ ゴシック"/>
                <a:cs typeface="+mn-cs"/>
              </a:rPr>
              <a:t>c</a:t>
            </a:r>
            <a:r>
              <a:rPr kumimoji="1" lang="en-US" altLang="ja-JP" sz="1600" b="0" i="0" u="none" strike="noStrike" kern="1200" cap="none" spc="0" normalizeH="0" noProof="0" dirty="0" err="1">
                <a:ln>
                  <a:noFill/>
                </a:ln>
                <a:solidFill>
                  <a:prstClr val="black"/>
                </a:solidFill>
                <a:effectLst/>
                <a:uLnTx/>
                <a:uFillTx/>
                <a:latin typeface="Times New Roman"/>
                <a:ea typeface="ＭＳ ゴシック"/>
                <a:cs typeface="+mn-cs"/>
              </a:rPr>
              <a:t>Tonkin</a:t>
            </a:r>
            <a:r>
              <a:rPr kumimoji="1" lang="en-US" altLang="ja-JP" sz="1600" b="0" i="0" u="none" strike="noStrike" kern="1200" cap="none" spc="0" normalizeH="0" noProof="0" dirty="0">
                <a:ln>
                  <a:noFill/>
                </a:ln>
                <a:solidFill>
                  <a:prstClr val="black"/>
                </a:solidFill>
                <a:effectLst/>
                <a:uLnTx/>
                <a:uFillTx/>
                <a:latin typeface="Times New Roman"/>
                <a:ea typeface="ＭＳ ゴシック"/>
                <a:cs typeface="+mn-cs"/>
              </a:rPr>
              <a:t> + Taylor</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15" name="コンテンツ プレースホルダー 2">
            <a:extLst>
              <a:ext uri="{FF2B5EF4-FFF2-40B4-BE49-F238E27FC236}">
                <a16:creationId xmlns:a16="http://schemas.microsoft.com/office/drawing/2014/main" id="{41C715B4-C235-4D09-6E2D-908E89B69160}"/>
              </a:ext>
            </a:extLst>
          </p:cNvPr>
          <p:cNvSpPr>
            <a:spLocks noGrp="1"/>
          </p:cNvSpPr>
          <p:nvPr>
            <p:ph idx="1"/>
          </p:nvPr>
        </p:nvSpPr>
        <p:spPr>
          <a:xfrm>
            <a:off x="130629" y="1818313"/>
            <a:ext cx="6700477" cy="5039686"/>
          </a:xfrm>
        </p:spPr>
        <p:txBody>
          <a:bodyPr>
            <a:noAutofit/>
          </a:bodyPr>
          <a:lstStyle/>
          <a:p>
            <a:pPr marL="0" indent="0">
              <a:buNone/>
            </a:pPr>
            <a:r>
              <a:rPr kumimoji="1" lang="ja-JP" altLang="en-US" sz="1500" b="1" dirty="0"/>
              <a:t>概要</a:t>
            </a:r>
            <a:endParaRPr kumimoji="1" lang="en-US" altLang="ja-JP" sz="1500" b="1" dirty="0"/>
          </a:p>
          <a:p>
            <a:r>
              <a:rPr lang="en-US" altLang="ja-JP" sz="1500" dirty="0"/>
              <a:t>2010</a:t>
            </a:r>
            <a:r>
              <a:rPr lang="ja-JP" altLang="en-US" sz="1500" dirty="0"/>
              <a:t>から</a:t>
            </a:r>
            <a:r>
              <a:rPr lang="en-US" altLang="ja-JP" sz="1500" dirty="0"/>
              <a:t>2011</a:t>
            </a:r>
            <a:r>
              <a:rPr lang="ja-JP" altLang="en-US" sz="1500" dirty="0"/>
              <a:t>年にかけ発生したカンタベリー地震では，クライストチャーチ東部郊外で広範囲な液状化が発生した．</a:t>
            </a:r>
            <a:endParaRPr lang="en-US" altLang="ja-JP" sz="1500" dirty="0"/>
          </a:p>
          <a:p>
            <a:r>
              <a:rPr lang="en-US" altLang="ja-JP" sz="1500" dirty="0"/>
              <a:t>55</a:t>
            </a:r>
            <a:r>
              <a:rPr lang="ja-JP" altLang="en-US" sz="1500" dirty="0"/>
              <a:t>か所の包括的な原位置試験と解析の結果を比較するとクライストチャーチの多くの地点で，解析による液状化の過大評価が見られた．</a:t>
            </a:r>
            <a:endParaRPr lang="en-US" altLang="ja-JP" sz="1500" dirty="0"/>
          </a:p>
          <a:p>
            <a:r>
              <a:rPr kumimoji="1" lang="ja-JP" altLang="en-US" sz="1500" dirty="0"/>
              <a:t>飽和度</a:t>
            </a:r>
            <a:r>
              <a:rPr lang="ja-JP" altLang="en-US" sz="1500" dirty="0"/>
              <a:t>を下げると地盤の液状化抵抗力が増加することがわかっているが，有効応力が低下する．</a:t>
            </a:r>
            <a:endParaRPr lang="en-US" altLang="ja-JP" sz="1500" dirty="0"/>
          </a:p>
          <a:p>
            <a:r>
              <a:rPr lang="ja-JP" altLang="en-US" sz="1500" dirty="0"/>
              <a:t>様々な材料での部分飽和の影響を実験的研究が必要である</a:t>
            </a:r>
            <a:endParaRPr kumimoji="1" lang="en-US" altLang="ja-JP" sz="1500" dirty="0"/>
          </a:p>
          <a:p>
            <a:pPr marL="0" indent="0">
              <a:buNone/>
            </a:pPr>
            <a:r>
              <a:rPr lang="ja-JP" altLang="en-US" sz="1500" b="1" dirty="0"/>
              <a:t>手法・結果</a:t>
            </a:r>
          </a:p>
          <a:p>
            <a:r>
              <a:rPr lang="ja-JP" altLang="en-US" sz="1500" dirty="0"/>
              <a:t>清浄な砂とシルト質砂と既存のデータとの比較を行った．</a:t>
            </a:r>
            <a:endParaRPr lang="en-US" altLang="ja-JP" sz="1500" dirty="0"/>
          </a:p>
          <a:p>
            <a:r>
              <a:rPr lang="ja-JP" altLang="en-US" sz="1500" dirty="0"/>
              <a:t>実験は繰返し非排水三軸試験を実施した．</a:t>
            </a:r>
            <a:endParaRPr lang="en-US" altLang="ja-JP" sz="1500" dirty="0"/>
          </a:p>
          <a:p>
            <a:r>
              <a:rPr lang="ja-JP" altLang="en-US" sz="1500" dirty="0"/>
              <a:t>砂とシルト質砂の</a:t>
            </a:r>
            <a:r>
              <a:rPr lang="en-US" altLang="ja-JP" sz="1500" dirty="0"/>
              <a:t>B</a:t>
            </a:r>
            <a:r>
              <a:rPr lang="ja-JP" altLang="en-US" sz="1500" dirty="0"/>
              <a:t>値と</a:t>
            </a:r>
            <a:r>
              <a:rPr lang="en-US" altLang="ja-JP" sz="1500" dirty="0" err="1"/>
              <a:t>Vp</a:t>
            </a:r>
            <a:r>
              <a:rPr lang="ja-JP" altLang="en-US" sz="1500" dirty="0"/>
              <a:t>の関係で共通の傾向を示した．</a:t>
            </a:r>
            <a:endParaRPr lang="en-US" altLang="ja-JP" sz="1500" dirty="0"/>
          </a:p>
          <a:p>
            <a:r>
              <a:rPr lang="en-US" altLang="ja-JP" sz="1500" dirty="0"/>
              <a:t>B</a:t>
            </a:r>
            <a:r>
              <a:rPr lang="ja-JP" altLang="en-US" sz="1500" dirty="0"/>
              <a:t>値が</a:t>
            </a:r>
            <a:r>
              <a:rPr lang="en-US" altLang="ja-JP" sz="1500" dirty="0"/>
              <a:t>0.1</a:t>
            </a:r>
            <a:r>
              <a:rPr lang="ja-JP" altLang="en-US" sz="1500" dirty="0"/>
              <a:t>未満の部分飽和土の繰返し強度は完全飽和土の</a:t>
            </a:r>
            <a:r>
              <a:rPr lang="en-US" altLang="ja-JP" sz="1500" dirty="0"/>
              <a:t>1.5</a:t>
            </a:r>
            <a:r>
              <a:rPr lang="ja-JP" altLang="en-US" sz="1500" dirty="0"/>
              <a:t>倍</a:t>
            </a:r>
            <a:endParaRPr lang="en-US" altLang="ja-JP" sz="1500" dirty="0"/>
          </a:p>
          <a:p>
            <a:r>
              <a:rPr lang="ja-JP" altLang="en-US" sz="1500" dirty="0"/>
              <a:t>クライストチャーチの試験土の経験的な</a:t>
            </a:r>
            <a:r>
              <a:rPr lang="en-US" altLang="ja-JP" sz="1500" dirty="0"/>
              <a:t>CRR-</a:t>
            </a:r>
            <a:r>
              <a:rPr lang="en-US" altLang="ja-JP" sz="1500" dirty="0" err="1"/>
              <a:t>Vp</a:t>
            </a:r>
            <a:r>
              <a:rPr lang="ja-JP" altLang="en-US" sz="1500" dirty="0"/>
              <a:t>関係は既往のデータとよく一致していた．</a:t>
            </a:r>
            <a:endParaRPr lang="en-US" altLang="ja-JP" sz="1500" dirty="0"/>
          </a:p>
          <a:p>
            <a:r>
              <a:rPr lang="en-US" altLang="ja-JP" sz="1500" dirty="0" err="1"/>
              <a:t>Vp</a:t>
            </a:r>
            <a:r>
              <a:rPr lang="ja-JP" altLang="en-US" sz="1500" dirty="0"/>
              <a:t>に基づいた評価では，砂とシルト質砂の繰返し強度に対する部分飽和の影響に重要な違いがあることを明らかにした．</a:t>
            </a:r>
            <a:endParaRPr lang="en-US" altLang="ja-JP" sz="1500" dirty="0"/>
          </a:p>
        </p:txBody>
      </p:sp>
      <p:sp>
        <p:nvSpPr>
          <p:cNvPr id="16" name="コンテンツ プレースホルダー 2">
            <a:extLst>
              <a:ext uri="{FF2B5EF4-FFF2-40B4-BE49-F238E27FC236}">
                <a16:creationId xmlns:a16="http://schemas.microsoft.com/office/drawing/2014/main" id="{E36DA592-1459-119D-5B63-C6288259B0D7}"/>
              </a:ext>
            </a:extLst>
          </p:cNvPr>
          <p:cNvSpPr txBox="1">
            <a:spLocks/>
          </p:cNvSpPr>
          <p:nvPr/>
        </p:nvSpPr>
        <p:spPr>
          <a:xfrm>
            <a:off x="7291449" y="5047905"/>
            <a:ext cx="4900550" cy="14529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sz="1600" b="1" i="0" u="none" strike="noStrike" kern="1200" cap="none" spc="0" normalizeH="0" baseline="0" noProof="0" dirty="0">
                <a:ln>
                  <a:noFill/>
                </a:ln>
                <a:solidFill>
                  <a:prstClr val="black"/>
                </a:solidFill>
                <a:effectLst/>
                <a:uLnTx/>
                <a:uFillTx/>
                <a:latin typeface="Times New Roman"/>
                <a:ea typeface="ＭＳ ゴシック"/>
                <a:cs typeface="+mn-cs"/>
              </a:rPr>
              <a:t>コメント</a:t>
            </a:r>
            <a:endParaRPr kumimoji="1" lang="en-US" altLang="ja-JP" sz="1600" b="1" i="0" u="none" strike="noStrike" kern="1200" cap="none" spc="0" normalizeH="0" baseline="0" noProof="0" dirty="0">
              <a:ln>
                <a:noFill/>
              </a:ln>
              <a:solidFill>
                <a:prstClr val="black"/>
              </a:solidFill>
              <a:effectLst/>
              <a:uLnTx/>
              <a:uFillTx/>
              <a:latin typeface="Times New Roman"/>
              <a:ea typeface="ＭＳ ゴシック"/>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「シルト質砂は</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Vp</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速度が低下しても同程度の液状化抵抗性の増加が見られたのに対し，砂はわずかな増加であった．」ということから，材料の種類によっての違いが示されている．</a:t>
            </a: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pic>
        <p:nvPicPr>
          <p:cNvPr id="11" name="図 10">
            <a:extLst>
              <a:ext uri="{FF2B5EF4-FFF2-40B4-BE49-F238E27FC236}">
                <a16:creationId xmlns:a16="http://schemas.microsoft.com/office/drawing/2014/main" id="{E76E9E8F-CCF2-A4CB-B2D3-F0ED23AC51EE}"/>
              </a:ext>
            </a:extLst>
          </p:cNvPr>
          <p:cNvPicPr>
            <a:picLocks noChangeAspect="1"/>
          </p:cNvPicPr>
          <p:nvPr/>
        </p:nvPicPr>
        <p:blipFill>
          <a:blip r:embed="rId3"/>
          <a:stretch>
            <a:fillRect/>
          </a:stretch>
        </p:blipFill>
        <p:spPr>
          <a:xfrm>
            <a:off x="7081650" y="1584464"/>
            <a:ext cx="5110349" cy="3307428"/>
          </a:xfrm>
          <a:prstGeom prst="rect">
            <a:avLst/>
          </a:prstGeom>
        </p:spPr>
      </p:pic>
    </p:spTree>
    <p:extLst>
      <p:ext uri="{BB962C8B-B14F-4D97-AF65-F5344CB8AC3E}">
        <p14:creationId xmlns:p14="http://schemas.microsoft.com/office/powerpoint/2010/main" val="21891198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4F0AFB-B99F-B5EC-8C5D-E4A4F8210819}"/>
              </a:ext>
            </a:extLst>
          </p:cNvPr>
          <p:cNvSpPr>
            <a:spLocks noGrp="1"/>
          </p:cNvSpPr>
          <p:nvPr>
            <p:ph type="title"/>
          </p:nvPr>
        </p:nvSpPr>
        <p:spPr>
          <a:xfrm>
            <a:off x="130629" y="366322"/>
            <a:ext cx="12260424" cy="369333"/>
          </a:xfrm>
        </p:spPr>
        <p:txBody>
          <a:bodyPr>
            <a:noAutofit/>
          </a:bodyPr>
          <a:lstStyle/>
          <a:p>
            <a:r>
              <a:rPr kumimoji="1" lang="en-US" altLang="ja-JP" sz="1600" b="1" u="sng" dirty="0">
                <a:latin typeface="+mn-lt"/>
              </a:rPr>
              <a:t>Improved support point selection on adaptive kriging metamodels</a:t>
            </a:r>
            <a:r>
              <a:rPr lang="ja-JP" altLang="en-US" sz="1600" b="1" u="sng" dirty="0">
                <a:latin typeface="+mn-lt"/>
              </a:rPr>
              <a:t> </a:t>
            </a:r>
            <a:r>
              <a:rPr kumimoji="1" lang="en-US" altLang="ja-JP" sz="1600" b="1" u="sng" dirty="0">
                <a:latin typeface="+mn-lt"/>
              </a:rPr>
              <a:t>for reliability analysis of soil slopes</a:t>
            </a:r>
            <a:endParaRPr kumimoji="1" lang="ja-JP" altLang="en-US" sz="1600" b="1" u="sng" dirty="0">
              <a:latin typeface="+mn-lt"/>
            </a:endParaRPr>
          </a:p>
        </p:txBody>
      </p:sp>
      <p:sp>
        <p:nvSpPr>
          <p:cNvPr id="4" name="フッター プレースホルダー 3">
            <a:extLst>
              <a:ext uri="{FF2B5EF4-FFF2-40B4-BE49-F238E27FC236}">
                <a16:creationId xmlns:a16="http://schemas.microsoft.com/office/drawing/2014/main" id="{D8211673-97B5-F7E0-3685-908B2700701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black">
                    <a:tint val="75000"/>
                  </a:prstClr>
                </a:solidFill>
                <a:effectLst/>
                <a:uLnTx/>
                <a:uFillTx/>
                <a:latin typeface="Times New Roman"/>
                <a:ea typeface="ＭＳ ゴシック"/>
                <a:cs typeface="+mn-cs"/>
              </a:rPr>
              <a:t>地盤防災工学研究室</a:t>
            </a:r>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5" name="スライド番号プレースホルダー 4">
            <a:extLst>
              <a:ext uri="{FF2B5EF4-FFF2-40B4-BE49-F238E27FC236}">
                <a16:creationId xmlns:a16="http://schemas.microsoft.com/office/drawing/2014/main" id="{B76CBEDD-2E7D-AEA3-BE4C-02F36329A00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0075A-628D-4B53-98BF-13495C1AAAF4}" type="slidenum">
              <a:rPr kumimoji="1" lang="ja-JP" altLang="en-US" sz="1200" b="0" i="0" u="none" strike="noStrike" kern="1200" cap="none" spc="0" normalizeH="0" baseline="0" noProof="0" smtClean="0">
                <a:ln>
                  <a:noFill/>
                </a:ln>
                <a:solidFill>
                  <a:prstClr val="black">
                    <a:tint val="75000"/>
                  </a:prstClr>
                </a:solidFill>
                <a:effectLst/>
                <a:uLnTx/>
                <a:uFillTx/>
                <a:latin typeface="Times New Roman"/>
                <a:ea typeface="ＭＳ ゴシック"/>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6" name="テキスト ボックス 5">
            <a:extLst>
              <a:ext uri="{FF2B5EF4-FFF2-40B4-BE49-F238E27FC236}">
                <a16:creationId xmlns:a16="http://schemas.microsoft.com/office/drawing/2014/main" id="{C09FD57F-3E12-C157-1803-61DACBA7AC02}"/>
              </a:ext>
            </a:extLst>
          </p:cNvPr>
          <p:cNvSpPr txBox="1"/>
          <p:nvPr/>
        </p:nvSpPr>
        <p:spPr>
          <a:xfrm>
            <a:off x="130629" y="109099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C.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Ar</a:t>
            </a:r>
            <a:r>
              <a:rPr kumimoji="1" lang="pt-BR" altLang="ja-JP" sz="1600" b="0" i="0" u="none" strike="noStrike" kern="1200" cap="none" spc="0" normalizeH="0" baseline="0" noProof="0" dirty="0">
                <a:ln>
                  <a:noFill/>
                </a:ln>
                <a:solidFill>
                  <a:prstClr val="black"/>
                </a:solidFill>
                <a:effectLst/>
                <a:uLnTx/>
                <a:uFillTx/>
                <a:latin typeface="Times New Roman"/>
                <a:ea typeface="ＭＳ ゴシック"/>
                <a:cs typeface="+mn-cs"/>
              </a:rPr>
              <a:t>é</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valo</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a</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R.O. Ruiz</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b</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Y. Alberto</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a</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3" name="テキスト ボックス 2">
            <a:extLst>
              <a:ext uri="{FF2B5EF4-FFF2-40B4-BE49-F238E27FC236}">
                <a16:creationId xmlns:a16="http://schemas.microsoft.com/office/drawing/2014/main" id="{27AC8C99-7416-5F15-C1EB-BED49E9B5645}"/>
              </a:ext>
            </a:extLst>
          </p:cNvPr>
          <p:cNvSpPr txBox="1"/>
          <p:nvPr/>
        </p:nvSpPr>
        <p:spPr>
          <a:xfrm>
            <a:off x="10680048" y="-3010"/>
            <a:ext cx="136768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Kenshiro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Itaki</a:t>
            </a: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sp>
        <p:nvSpPr>
          <p:cNvPr id="10" name="テキスト ボックス 9">
            <a:extLst>
              <a:ext uri="{FF2B5EF4-FFF2-40B4-BE49-F238E27FC236}">
                <a16:creationId xmlns:a16="http://schemas.microsoft.com/office/drawing/2014/main" id="{7A51E776-4967-57B0-9190-957C4395B5B6}"/>
              </a:ext>
            </a:extLst>
          </p:cNvPr>
          <p:cNvSpPr txBox="1"/>
          <p:nvPr/>
        </p:nvSpPr>
        <p:spPr>
          <a:xfrm>
            <a:off x="130629" y="-3010"/>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DOI: </a:t>
            </a:r>
            <a:r>
              <a:rPr kumimoji="1" lang="en-US" altLang="ja-JP" sz="1600" b="0" i="0" u="none" strike="noStrike" kern="1200" cap="none" spc="0" normalizeH="0" baseline="0" noProof="0" dirty="0">
                <a:ln>
                  <a:noFill/>
                </a:ln>
                <a:solidFill>
                  <a:srgbClr val="0080AE"/>
                </a:solidFill>
                <a:effectLst/>
                <a:uLnTx/>
                <a:uFillTx/>
                <a:latin typeface="Times New Roman"/>
                <a:ea typeface="ＭＳ ゴシック"/>
                <a:cs typeface="+mn-cs"/>
              </a:rPr>
              <a:t>https://doi.org/10.1016/j.sandf.2023.101380</a:t>
            </a:r>
          </a:p>
        </p:txBody>
      </p:sp>
      <p:sp>
        <p:nvSpPr>
          <p:cNvPr id="7" name="タイトル 1">
            <a:extLst>
              <a:ext uri="{FF2B5EF4-FFF2-40B4-BE49-F238E27FC236}">
                <a16:creationId xmlns:a16="http://schemas.microsoft.com/office/drawing/2014/main" id="{F8E070B1-3698-60BF-535C-30899885C5AF}"/>
              </a:ext>
            </a:extLst>
          </p:cNvPr>
          <p:cNvSpPr txBox="1">
            <a:spLocks/>
          </p:cNvSpPr>
          <p:nvPr/>
        </p:nvSpPr>
        <p:spPr>
          <a:xfrm>
            <a:off x="130629" y="721662"/>
            <a:ext cx="11930742" cy="3693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ja-JP" altLang="en-US" sz="1600" b="1" u="sng" dirty="0">
                <a:solidFill>
                  <a:prstClr val="black"/>
                </a:solidFill>
                <a:latin typeface="Times New Roman"/>
                <a:ea typeface="ＭＳ ゴシック"/>
              </a:rPr>
              <a:t>土質</a:t>
            </a:r>
            <a:r>
              <a:rPr kumimoji="1" lang="ja-JP" altLang="en-US" sz="1600" b="1" i="0" u="sng" strike="noStrike" kern="1200" cap="none" spc="0" normalizeH="0" baseline="0" noProof="0" dirty="0">
                <a:ln>
                  <a:noFill/>
                </a:ln>
                <a:solidFill>
                  <a:prstClr val="black"/>
                </a:solidFill>
                <a:effectLst/>
                <a:uLnTx/>
                <a:uFillTx/>
                <a:latin typeface="Times New Roman"/>
                <a:ea typeface="ＭＳ ゴシック"/>
                <a:cs typeface="+mj-cs"/>
              </a:rPr>
              <a:t>斜面の信頼性解析のための適応クリギングメタモデルにおける支持点選択の改善</a:t>
            </a:r>
          </a:p>
        </p:txBody>
      </p:sp>
      <p:sp>
        <p:nvSpPr>
          <p:cNvPr id="8" name="テキスト ボックス 7">
            <a:extLst>
              <a:ext uri="{FF2B5EF4-FFF2-40B4-BE49-F238E27FC236}">
                <a16:creationId xmlns:a16="http://schemas.microsoft.com/office/drawing/2014/main" id="{054799D1-7E84-22C7-67F9-772D378889DF}"/>
              </a:ext>
            </a:extLst>
          </p:cNvPr>
          <p:cNvSpPr txBox="1"/>
          <p:nvPr/>
        </p:nvSpPr>
        <p:spPr>
          <a:xfrm>
            <a:off x="130629" y="145465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a</a:t>
            </a:r>
            <a:r>
              <a:rPr lang="ja-JP" altLang="en-US" sz="1600" dirty="0">
                <a:solidFill>
                  <a:prstClr val="black"/>
                </a:solidFill>
                <a:latin typeface="Times New Roman"/>
                <a:ea typeface="ＭＳ ゴシック"/>
              </a:rPr>
              <a:t>チリ大学</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b</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ミシガン大学ディアボーン</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15" name="コンテンツ プレースホルダー 2">
            <a:extLst>
              <a:ext uri="{FF2B5EF4-FFF2-40B4-BE49-F238E27FC236}">
                <a16:creationId xmlns:a16="http://schemas.microsoft.com/office/drawing/2014/main" id="{41C715B4-C235-4D09-6E2D-908E89B69160}"/>
              </a:ext>
            </a:extLst>
          </p:cNvPr>
          <p:cNvSpPr>
            <a:spLocks noGrp="1"/>
          </p:cNvSpPr>
          <p:nvPr>
            <p:ph idx="1"/>
          </p:nvPr>
        </p:nvSpPr>
        <p:spPr>
          <a:xfrm>
            <a:off x="130629" y="1818313"/>
            <a:ext cx="6700477" cy="5039686"/>
          </a:xfrm>
        </p:spPr>
        <p:txBody>
          <a:bodyPr>
            <a:noAutofit/>
          </a:bodyPr>
          <a:lstStyle/>
          <a:p>
            <a:pPr marL="0" indent="0">
              <a:buNone/>
            </a:pPr>
            <a:r>
              <a:rPr kumimoji="1" lang="ja-JP" altLang="en-US" sz="1600" b="1" dirty="0"/>
              <a:t>概要</a:t>
            </a:r>
            <a:endParaRPr kumimoji="1" lang="en-US" altLang="ja-JP" sz="1600" b="1" dirty="0"/>
          </a:p>
          <a:p>
            <a:r>
              <a:rPr kumimoji="1" lang="ja-JP" altLang="en-US" sz="1600" dirty="0"/>
              <a:t>斜面の安定性は，ダム等の構造物における重要事項である．</a:t>
            </a:r>
            <a:endParaRPr kumimoji="1" lang="en-US" altLang="ja-JP" sz="1600" dirty="0"/>
          </a:p>
          <a:p>
            <a:r>
              <a:rPr kumimoji="1" lang="ja-JP" altLang="en-US" sz="1600" dirty="0"/>
              <a:t>土質斜面の信頼性・安全性評価を行うための確率論的シミュレーションと適応的クリギングメタモデルに基づく反復的アプローチを提案した．</a:t>
            </a:r>
            <a:endParaRPr kumimoji="1" lang="en-US" altLang="ja-JP" sz="1600" dirty="0"/>
          </a:p>
          <a:p>
            <a:pPr marL="0" indent="0">
              <a:buNone/>
            </a:pPr>
            <a:r>
              <a:rPr lang="ja-JP" altLang="en-US" sz="1600" b="1" dirty="0"/>
              <a:t>手法・結果</a:t>
            </a:r>
          </a:p>
          <a:p>
            <a:r>
              <a:rPr lang="ja-JP" altLang="en-US" sz="1600" dirty="0"/>
              <a:t>適応クリギングメタモデルを支持点選択ルールに従って順次学習させる．</a:t>
            </a:r>
            <a:endParaRPr lang="en-US" altLang="ja-JP" sz="1600" dirty="0"/>
          </a:p>
          <a:p>
            <a:r>
              <a:rPr lang="ja-JP" altLang="en-US" sz="1600" dirty="0"/>
              <a:t>エントロピー及び</a:t>
            </a:r>
            <a:r>
              <a:rPr lang="en-US" altLang="ja-JP" sz="1600" dirty="0"/>
              <a:t>/</a:t>
            </a:r>
            <a:r>
              <a:rPr lang="ja-JP" altLang="en-US" sz="1600" dirty="0"/>
              <a:t>または破壊限界状態関数に基づく３つの選択ルールを提案した．</a:t>
            </a:r>
            <a:endParaRPr lang="en-US" altLang="ja-JP" sz="1600" dirty="0"/>
          </a:p>
          <a:p>
            <a:r>
              <a:rPr lang="ja-JP" altLang="en-US" sz="1600" dirty="0"/>
              <a:t>今回のモデルは計算量を減らしつつ精度向上を可能にした．</a:t>
            </a:r>
            <a:endParaRPr lang="en-US" altLang="ja-JP" sz="1600" dirty="0"/>
          </a:p>
          <a:p>
            <a:r>
              <a:rPr lang="ja-JP" altLang="en-US" sz="1600" dirty="0"/>
              <a:t>ルール</a:t>
            </a:r>
            <a:r>
              <a:rPr lang="en-US" altLang="ja-JP" sz="1600" dirty="0"/>
              <a:t>4</a:t>
            </a:r>
            <a:r>
              <a:rPr lang="ja-JP" altLang="en-US" sz="1600"/>
              <a:t>は，提示された先手悪ルールとじれい全体で最高の性能を示した．</a:t>
            </a:r>
            <a:endParaRPr lang="en-US" altLang="ja-JP" sz="1600" dirty="0"/>
          </a:p>
          <a:p>
            <a:r>
              <a:rPr lang="ja-JP" altLang="en-US" sz="1600" dirty="0"/>
              <a:t>本研究のフレームワークは地盤工学的問題にも拡張可能である．</a:t>
            </a:r>
            <a:endParaRPr lang="en-US" altLang="ja-JP" sz="1600" dirty="0"/>
          </a:p>
        </p:txBody>
      </p:sp>
      <p:sp>
        <p:nvSpPr>
          <p:cNvPr id="16" name="コンテンツ プレースホルダー 2">
            <a:extLst>
              <a:ext uri="{FF2B5EF4-FFF2-40B4-BE49-F238E27FC236}">
                <a16:creationId xmlns:a16="http://schemas.microsoft.com/office/drawing/2014/main" id="{E36DA592-1459-119D-5B63-C6288259B0D7}"/>
              </a:ext>
            </a:extLst>
          </p:cNvPr>
          <p:cNvSpPr txBox="1">
            <a:spLocks/>
          </p:cNvSpPr>
          <p:nvPr/>
        </p:nvSpPr>
        <p:spPr>
          <a:xfrm>
            <a:off x="7291449" y="5047905"/>
            <a:ext cx="4900550" cy="14529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sz="1600" b="1" i="0" u="none" strike="noStrike" kern="1200" cap="none" spc="0" normalizeH="0" baseline="0" noProof="0" dirty="0">
                <a:ln>
                  <a:noFill/>
                </a:ln>
                <a:solidFill>
                  <a:prstClr val="black"/>
                </a:solidFill>
                <a:effectLst/>
                <a:uLnTx/>
                <a:uFillTx/>
                <a:latin typeface="Times New Roman"/>
                <a:ea typeface="ＭＳ ゴシック"/>
                <a:cs typeface="+mn-cs"/>
              </a:rPr>
              <a:t>コメント</a:t>
            </a:r>
            <a:endParaRPr kumimoji="1" lang="en-US" altLang="ja-JP" sz="1600" b="1" i="0" u="none" strike="noStrike" kern="1200" cap="none" spc="0" normalizeH="0" baseline="0" noProof="0" dirty="0">
              <a:ln>
                <a:noFill/>
              </a:ln>
              <a:solidFill>
                <a:prstClr val="black"/>
              </a:solidFill>
              <a:effectLst/>
              <a:uLnTx/>
              <a:uFillTx/>
              <a:latin typeface="Times New Roman"/>
              <a:ea typeface="ＭＳ ゴシック"/>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提案されたフレームワークは，計算量を削減しながら信頼性解析ができるというところが採用された理由であると考えられる．</a:t>
            </a: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pic>
        <p:nvPicPr>
          <p:cNvPr id="19" name="図 18">
            <a:extLst>
              <a:ext uri="{FF2B5EF4-FFF2-40B4-BE49-F238E27FC236}">
                <a16:creationId xmlns:a16="http://schemas.microsoft.com/office/drawing/2014/main" id="{E2D5597D-DB88-F89E-382E-A18773E74C8C}"/>
              </a:ext>
            </a:extLst>
          </p:cNvPr>
          <p:cNvPicPr>
            <a:picLocks noChangeAspect="1"/>
          </p:cNvPicPr>
          <p:nvPr/>
        </p:nvPicPr>
        <p:blipFill>
          <a:blip r:embed="rId3"/>
          <a:stretch>
            <a:fillRect/>
          </a:stretch>
        </p:blipFill>
        <p:spPr>
          <a:xfrm>
            <a:off x="7291449" y="1373170"/>
            <a:ext cx="4246616" cy="3459346"/>
          </a:xfrm>
          <a:prstGeom prst="rect">
            <a:avLst/>
          </a:prstGeom>
        </p:spPr>
      </p:pic>
    </p:spTree>
    <p:extLst>
      <p:ext uri="{BB962C8B-B14F-4D97-AF65-F5344CB8AC3E}">
        <p14:creationId xmlns:p14="http://schemas.microsoft.com/office/powerpoint/2010/main" val="2205264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4F0AFB-B99F-B5EC-8C5D-E4A4F8210819}"/>
              </a:ext>
            </a:extLst>
          </p:cNvPr>
          <p:cNvSpPr>
            <a:spLocks noGrp="1"/>
          </p:cNvSpPr>
          <p:nvPr>
            <p:ph type="title"/>
          </p:nvPr>
        </p:nvSpPr>
        <p:spPr>
          <a:xfrm>
            <a:off x="130629" y="366322"/>
            <a:ext cx="12260424" cy="369333"/>
          </a:xfrm>
        </p:spPr>
        <p:txBody>
          <a:bodyPr>
            <a:noAutofit/>
          </a:bodyPr>
          <a:lstStyle/>
          <a:p>
            <a:r>
              <a:rPr kumimoji="1" lang="en-US" altLang="ja-JP" sz="1600" b="1" u="sng" dirty="0">
                <a:latin typeface="+mn-lt"/>
              </a:rPr>
              <a:t>Influence of different axis-translation techniques using ceramic</a:t>
            </a:r>
            <a:r>
              <a:rPr lang="ja-JP" altLang="en-US" sz="1600" b="1" u="sng" dirty="0">
                <a:latin typeface="+mn-lt"/>
              </a:rPr>
              <a:t> </a:t>
            </a:r>
            <a:r>
              <a:rPr kumimoji="1" lang="en-US" altLang="ja-JP" sz="1600" b="1" u="sng" dirty="0">
                <a:latin typeface="+mn-lt"/>
              </a:rPr>
              <a:t>disks/microporous membrane filters on mechanical/hydraulic behavior of unsaturated soil</a:t>
            </a:r>
            <a:endParaRPr kumimoji="1" lang="ja-JP" altLang="en-US" sz="1600" b="1" u="sng" dirty="0">
              <a:latin typeface="+mn-lt"/>
            </a:endParaRPr>
          </a:p>
        </p:txBody>
      </p:sp>
      <p:sp>
        <p:nvSpPr>
          <p:cNvPr id="4" name="フッター プレースホルダー 3">
            <a:extLst>
              <a:ext uri="{FF2B5EF4-FFF2-40B4-BE49-F238E27FC236}">
                <a16:creationId xmlns:a16="http://schemas.microsoft.com/office/drawing/2014/main" id="{D8211673-97B5-F7E0-3685-908B2700701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a:ln>
                  <a:noFill/>
                </a:ln>
                <a:solidFill>
                  <a:prstClr val="black">
                    <a:tint val="75000"/>
                  </a:prstClr>
                </a:solidFill>
                <a:effectLst/>
                <a:uLnTx/>
                <a:uFillTx/>
                <a:latin typeface="Times New Roman"/>
                <a:ea typeface="ＭＳ ゴシック"/>
                <a:cs typeface="+mn-cs"/>
              </a:rPr>
              <a:t>地盤防災工学研究室</a:t>
            </a:r>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5" name="スライド番号プレースホルダー 4">
            <a:extLst>
              <a:ext uri="{FF2B5EF4-FFF2-40B4-BE49-F238E27FC236}">
                <a16:creationId xmlns:a16="http://schemas.microsoft.com/office/drawing/2014/main" id="{B76CBEDD-2E7D-AEA3-BE4C-02F36329A00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10075A-628D-4B53-98BF-13495C1AAAF4}" type="slidenum">
              <a:rPr kumimoji="1" lang="ja-JP" altLang="en-US" sz="1200" b="0" i="0" u="none" strike="noStrike" kern="1200" cap="none" spc="0" normalizeH="0" baseline="0" noProof="0" smtClean="0">
                <a:ln>
                  <a:noFill/>
                </a:ln>
                <a:solidFill>
                  <a:prstClr val="black">
                    <a:tint val="75000"/>
                  </a:prstClr>
                </a:solidFill>
                <a:effectLst/>
                <a:uLnTx/>
                <a:uFillTx/>
                <a:latin typeface="Times New Roman"/>
                <a:ea typeface="ＭＳ ゴシック"/>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1" lang="ja-JP" altLang="en-US" sz="1200" b="0" i="0" u="none" strike="noStrike" kern="1200" cap="none" spc="0" normalizeH="0" baseline="0" noProof="0" dirty="0">
              <a:ln>
                <a:noFill/>
              </a:ln>
              <a:solidFill>
                <a:prstClr val="black">
                  <a:tint val="75000"/>
                </a:prstClr>
              </a:solidFill>
              <a:effectLst/>
              <a:uLnTx/>
              <a:uFillTx/>
              <a:latin typeface="Times New Roman"/>
              <a:ea typeface="ＭＳ ゴシック"/>
              <a:cs typeface="+mn-cs"/>
            </a:endParaRPr>
          </a:p>
        </p:txBody>
      </p:sp>
      <p:sp>
        <p:nvSpPr>
          <p:cNvPr id="6" name="テキスト ボックス 5">
            <a:extLst>
              <a:ext uri="{FF2B5EF4-FFF2-40B4-BE49-F238E27FC236}">
                <a16:creationId xmlns:a16="http://schemas.microsoft.com/office/drawing/2014/main" id="{C09FD57F-3E12-C157-1803-61DACBA7AC02}"/>
              </a:ext>
            </a:extLst>
          </p:cNvPr>
          <p:cNvSpPr txBox="1"/>
          <p:nvPr/>
        </p:nvSpPr>
        <p:spPr>
          <a:xfrm>
            <a:off x="130629" y="109099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Junnan</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Ma</a:t>
            </a:r>
            <a:r>
              <a:rPr kumimoji="1" lang="en-US" altLang="ja-JP" sz="1600" b="0" i="0" u="none" strike="noStrike" kern="1200" cap="none" spc="0" normalizeH="0" baseline="30000" noProof="0" dirty="0" err="1">
                <a:ln>
                  <a:noFill/>
                </a:ln>
                <a:solidFill>
                  <a:prstClr val="black"/>
                </a:solidFill>
                <a:effectLst/>
                <a:uLnTx/>
                <a:uFillTx/>
                <a:latin typeface="Times New Roman"/>
                <a:ea typeface="ＭＳ ゴシック"/>
                <a:cs typeface="+mn-cs"/>
              </a:rPr>
              <a:t>a,c</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Xi Xiong </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b</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 Feng Zhang </a:t>
            </a:r>
            <a:r>
              <a:rPr kumimoji="1" lang="en-US" altLang="ja-JP" sz="1600" b="0" i="0" u="none" strike="noStrike" kern="1200" cap="none" spc="0" normalizeH="0" baseline="30000" noProof="0" dirty="0" err="1">
                <a:ln>
                  <a:noFill/>
                </a:ln>
                <a:solidFill>
                  <a:prstClr val="black"/>
                </a:solidFill>
                <a:effectLst/>
                <a:uLnTx/>
                <a:uFillTx/>
                <a:latin typeface="Times New Roman"/>
                <a:ea typeface="ＭＳ ゴシック"/>
                <a:cs typeface="+mn-cs"/>
              </a:rPr>
              <a:t>a,c</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3" name="テキスト ボックス 2">
            <a:extLst>
              <a:ext uri="{FF2B5EF4-FFF2-40B4-BE49-F238E27FC236}">
                <a16:creationId xmlns:a16="http://schemas.microsoft.com/office/drawing/2014/main" id="{27AC8C99-7416-5F15-C1EB-BED49E9B5645}"/>
              </a:ext>
            </a:extLst>
          </p:cNvPr>
          <p:cNvSpPr txBox="1"/>
          <p:nvPr/>
        </p:nvSpPr>
        <p:spPr>
          <a:xfrm>
            <a:off x="10680048" y="-3010"/>
            <a:ext cx="136768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Kenshiro </a:t>
            </a:r>
            <a:r>
              <a:rPr kumimoji="1" lang="en-US" altLang="ja-JP" sz="1600" b="0" i="0" u="none" strike="noStrike" kern="1200" cap="none" spc="0" normalizeH="0" baseline="0" noProof="0" dirty="0" err="1">
                <a:ln>
                  <a:noFill/>
                </a:ln>
                <a:solidFill>
                  <a:prstClr val="black"/>
                </a:solidFill>
                <a:effectLst/>
                <a:uLnTx/>
                <a:uFillTx/>
                <a:latin typeface="Times New Roman"/>
                <a:ea typeface="ＭＳ ゴシック"/>
                <a:cs typeface="+mn-cs"/>
              </a:rPr>
              <a:t>Itaki</a:t>
            </a: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sp>
        <p:nvSpPr>
          <p:cNvPr id="10" name="テキスト ボックス 9">
            <a:extLst>
              <a:ext uri="{FF2B5EF4-FFF2-40B4-BE49-F238E27FC236}">
                <a16:creationId xmlns:a16="http://schemas.microsoft.com/office/drawing/2014/main" id="{7A51E776-4967-57B0-9190-957C4395B5B6}"/>
              </a:ext>
            </a:extLst>
          </p:cNvPr>
          <p:cNvSpPr txBox="1"/>
          <p:nvPr/>
        </p:nvSpPr>
        <p:spPr>
          <a:xfrm>
            <a:off x="130629" y="-3010"/>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DOI: </a:t>
            </a:r>
            <a:r>
              <a:rPr kumimoji="1" lang="en-US" altLang="ja-JP" sz="1600" b="0" i="0" u="none" strike="noStrike" kern="1200" cap="none" spc="0" normalizeH="0" baseline="0" noProof="0" dirty="0">
                <a:ln>
                  <a:noFill/>
                </a:ln>
                <a:solidFill>
                  <a:srgbClr val="0080AE"/>
                </a:solidFill>
                <a:effectLst/>
                <a:uLnTx/>
                <a:uFillTx/>
                <a:latin typeface="Times New Roman"/>
                <a:ea typeface="ＭＳ ゴシック"/>
                <a:cs typeface="+mn-cs"/>
              </a:rPr>
              <a:t>https://doi.org/10.1016/j.sandf.2023.101382</a:t>
            </a:r>
          </a:p>
        </p:txBody>
      </p:sp>
      <p:sp>
        <p:nvSpPr>
          <p:cNvPr id="7" name="タイトル 1">
            <a:extLst>
              <a:ext uri="{FF2B5EF4-FFF2-40B4-BE49-F238E27FC236}">
                <a16:creationId xmlns:a16="http://schemas.microsoft.com/office/drawing/2014/main" id="{F8E070B1-3698-60BF-535C-30899885C5AF}"/>
              </a:ext>
            </a:extLst>
          </p:cNvPr>
          <p:cNvSpPr txBox="1">
            <a:spLocks/>
          </p:cNvSpPr>
          <p:nvPr/>
        </p:nvSpPr>
        <p:spPr>
          <a:xfrm>
            <a:off x="130629" y="721662"/>
            <a:ext cx="11930742" cy="3693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1" lang="ja-JP" altLang="en-US" sz="1600" b="1" i="0" u="sng" strike="noStrike" kern="1200" cap="none" spc="0" normalizeH="0" baseline="0" noProof="0" dirty="0">
                <a:ln>
                  <a:noFill/>
                </a:ln>
                <a:solidFill>
                  <a:prstClr val="black"/>
                </a:solidFill>
                <a:effectLst/>
                <a:uLnTx/>
                <a:uFillTx/>
                <a:latin typeface="Times New Roman"/>
                <a:ea typeface="ＭＳ ゴシック"/>
                <a:cs typeface="+mj-cs"/>
              </a:rPr>
              <a:t>不飽和地盤の力学的</a:t>
            </a:r>
            <a:r>
              <a:rPr kumimoji="1" lang="en-US" altLang="ja-JP" sz="1600" b="1" i="0" u="sng" strike="noStrike" kern="1200" cap="none" spc="0" normalizeH="0" baseline="0" noProof="0" dirty="0">
                <a:ln>
                  <a:noFill/>
                </a:ln>
                <a:solidFill>
                  <a:prstClr val="black"/>
                </a:solidFill>
                <a:effectLst/>
                <a:uLnTx/>
                <a:uFillTx/>
                <a:latin typeface="Times New Roman"/>
                <a:ea typeface="ＭＳ ゴシック"/>
                <a:cs typeface="+mj-cs"/>
              </a:rPr>
              <a:t>/</a:t>
            </a:r>
            <a:r>
              <a:rPr kumimoji="1" lang="ja-JP" altLang="en-US" sz="1600" b="1" i="0" u="sng" strike="noStrike" kern="1200" cap="none" spc="0" normalizeH="0" baseline="0" noProof="0" dirty="0">
                <a:ln>
                  <a:noFill/>
                </a:ln>
                <a:solidFill>
                  <a:prstClr val="black"/>
                </a:solidFill>
                <a:effectLst/>
                <a:uLnTx/>
                <a:uFillTx/>
                <a:latin typeface="Times New Roman"/>
                <a:ea typeface="ＭＳ ゴシック"/>
                <a:cs typeface="+mj-cs"/>
              </a:rPr>
              <a:t>水理学的挙動に及ぼすセラミックディスク</a:t>
            </a:r>
            <a:r>
              <a:rPr kumimoji="1" lang="en-US" altLang="ja-JP" sz="1600" b="1" i="0" u="sng" strike="noStrike" kern="1200" cap="none" spc="0" normalizeH="0" baseline="0" noProof="0" dirty="0">
                <a:ln>
                  <a:noFill/>
                </a:ln>
                <a:solidFill>
                  <a:prstClr val="black"/>
                </a:solidFill>
                <a:effectLst/>
                <a:uLnTx/>
                <a:uFillTx/>
                <a:latin typeface="Times New Roman"/>
                <a:ea typeface="ＭＳ ゴシック"/>
                <a:cs typeface="+mj-cs"/>
              </a:rPr>
              <a:t>/</a:t>
            </a:r>
            <a:r>
              <a:rPr kumimoji="1" lang="ja-JP" altLang="en-US" sz="1600" b="1" i="0" u="sng" strike="noStrike" kern="1200" cap="none" spc="0" normalizeH="0" baseline="0" noProof="0" dirty="0">
                <a:ln>
                  <a:noFill/>
                </a:ln>
                <a:solidFill>
                  <a:prstClr val="black"/>
                </a:solidFill>
                <a:effectLst/>
                <a:uLnTx/>
                <a:uFillTx/>
                <a:latin typeface="Times New Roman"/>
                <a:ea typeface="ＭＳ ゴシック"/>
                <a:cs typeface="+mj-cs"/>
              </a:rPr>
              <a:t>微多硬膜フィルターを用いた異なる軸変換技術の影響</a:t>
            </a:r>
          </a:p>
        </p:txBody>
      </p:sp>
      <p:sp>
        <p:nvSpPr>
          <p:cNvPr id="8" name="テキスト ボックス 7">
            <a:extLst>
              <a:ext uri="{FF2B5EF4-FFF2-40B4-BE49-F238E27FC236}">
                <a16:creationId xmlns:a16="http://schemas.microsoft.com/office/drawing/2014/main" id="{054799D1-7E84-22C7-67F9-772D378889DF}"/>
              </a:ext>
            </a:extLst>
          </p:cNvPr>
          <p:cNvSpPr txBox="1"/>
          <p:nvPr/>
        </p:nvSpPr>
        <p:spPr>
          <a:xfrm>
            <a:off x="130629" y="1454655"/>
            <a:ext cx="1193074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a</a:t>
            </a:r>
            <a:r>
              <a:rPr lang="ja-JP" altLang="en-US" sz="1600" dirty="0">
                <a:solidFill>
                  <a:prstClr val="black"/>
                </a:solidFill>
                <a:latin typeface="Times New Roman"/>
                <a:ea typeface="ＭＳ ゴシック"/>
              </a:rPr>
              <a:t>名古屋工業大学</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b</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金沢大学，</a:t>
            </a:r>
            <a:r>
              <a:rPr kumimoji="1" lang="en-US" altLang="ja-JP" sz="1600" b="0" i="0" u="none" strike="noStrike" kern="1200" cap="none" spc="0" normalizeH="0" baseline="30000" noProof="0" dirty="0">
                <a:ln>
                  <a:noFill/>
                </a:ln>
                <a:solidFill>
                  <a:prstClr val="black"/>
                </a:solidFill>
                <a:effectLst/>
                <a:uLnTx/>
                <a:uFillTx/>
                <a:latin typeface="Times New Roman"/>
                <a:ea typeface="ＭＳ ゴシック"/>
                <a:cs typeface="+mn-cs"/>
              </a:rPr>
              <a:t> c</a:t>
            </a:r>
            <a:r>
              <a:rPr kumimoji="1" lang="ja-JP" altLang="en-US" sz="1600" b="0" i="0" u="none" strike="noStrike" kern="1200" cap="none" spc="0" normalizeH="0" noProof="0" dirty="0">
                <a:ln>
                  <a:noFill/>
                </a:ln>
                <a:solidFill>
                  <a:prstClr val="black"/>
                </a:solidFill>
                <a:effectLst/>
                <a:uLnTx/>
                <a:uFillTx/>
                <a:latin typeface="Times New Roman"/>
                <a:ea typeface="ＭＳ ゴシック"/>
                <a:cs typeface="+mn-cs"/>
              </a:rPr>
              <a:t>同済大学</a:t>
            </a:r>
            <a:endParaRPr kumimoji="1" lang="ja-JP" altLang="en-US" sz="1600" b="0" i="0" u="none" strike="noStrike" kern="1200" cap="none" spc="0" normalizeH="0" baseline="30000" noProof="0" dirty="0">
              <a:ln>
                <a:noFill/>
              </a:ln>
              <a:solidFill>
                <a:prstClr val="black"/>
              </a:solidFill>
              <a:effectLst/>
              <a:uLnTx/>
              <a:uFillTx/>
              <a:latin typeface="Times New Roman"/>
              <a:ea typeface="ＭＳ ゴシック"/>
              <a:cs typeface="+mn-cs"/>
            </a:endParaRPr>
          </a:p>
        </p:txBody>
      </p:sp>
      <p:sp>
        <p:nvSpPr>
          <p:cNvPr id="15" name="コンテンツ プレースホルダー 2">
            <a:extLst>
              <a:ext uri="{FF2B5EF4-FFF2-40B4-BE49-F238E27FC236}">
                <a16:creationId xmlns:a16="http://schemas.microsoft.com/office/drawing/2014/main" id="{41C715B4-C235-4D09-6E2D-908E89B69160}"/>
              </a:ext>
            </a:extLst>
          </p:cNvPr>
          <p:cNvSpPr>
            <a:spLocks noGrp="1"/>
          </p:cNvSpPr>
          <p:nvPr>
            <p:ph idx="1"/>
          </p:nvPr>
        </p:nvSpPr>
        <p:spPr>
          <a:xfrm>
            <a:off x="130629" y="1818313"/>
            <a:ext cx="6700477" cy="5039686"/>
          </a:xfrm>
        </p:spPr>
        <p:txBody>
          <a:bodyPr>
            <a:noAutofit/>
          </a:bodyPr>
          <a:lstStyle/>
          <a:p>
            <a:pPr marL="0" indent="0">
              <a:buNone/>
            </a:pPr>
            <a:r>
              <a:rPr kumimoji="1" lang="ja-JP" altLang="en-US" sz="1500" b="1" dirty="0"/>
              <a:t>概要</a:t>
            </a:r>
            <a:endParaRPr kumimoji="1" lang="en-US" altLang="ja-JP" sz="1500" b="1" dirty="0"/>
          </a:p>
          <a:p>
            <a:r>
              <a:rPr kumimoji="1" lang="ja-JP" altLang="en-US" sz="1500" dirty="0"/>
              <a:t>最近の研究では，セラミックディスクや微多孔膜フィルタ（</a:t>
            </a:r>
            <a:r>
              <a:rPr kumimoji="1" lang="en-US" altLang="ja-JP" sz="1500" dirty="0"/>
              <a:t>MM</a:t>
            </a:r>
            <a:r>
              <a:rPr kumimoji="1" lang="ja-JP" altLang="en-US" sz="1500" dirty="0"/>
              <a:t>フィルタ）を用いた軸差法（</a:t>
            </a:r>
            <a:r>
              <a:rPr kumimoji="1" lang="en-US" altLang="ja-JP" sz="1500" dirty="0"/>
              <a:t>ATT</a:t>
            </a:r>
            <a:r>
              <a:rPr kumimoji="1" lang="ja-JP" altLang="en-US" sz="1500" dirty="0"/>
              <a:t>）による不飽和試験結果に矛盾が見られ，</a:t>
            </a:r>
            <a:r>
              <a:rPr lang="ja-JP" altLang="en-US" sz="1500" dirty="0"/>
              <a:t>要素試験で観られる素挙動に誤解が潜んでいる可能性がある．</a:t>
            </a:r>
            <a:endParaRPr lang="en-US" altLang="ja-JP" sz="1500" dirty="0"/>
          </a:p>
          <a:p>
            <a:r>
              <a:rPr kumimoji="1" lang="en-US" altLang="ja-JP" sz="1500" dirty="0"/>
              <a:t>MM</a:t>
            </a:r>
            <a:r>
              <a:rPr kumimoji="1" lang="ja-JP" altLang="en-US" sz="1500" dirty="0"/>
              <a:t>フィルタを用いた三軸試験を実施し，試験結果に対する手法の違いの影響を比較した．</a:t>
            </a:r>
            <a:endParaRPr kumimoji="1" lang="en-US" altLang="ja-JP" sz="1500" dirty="0"/>
          </a:p>
          <a:p>
            <a:r>
              <a:rPr lang="ja-JP" altLang="en-US" sz="1500" dirty="0"/>
              <a:t>また，</a:t>
            </a:r>
            <a:r>
              <a:rPr lang="en-US" altLang="ja-JP" sz="1500" dirty="0"/>
              <a:t>FE-FD</a:t>
            </a:r>
            <a:r>
              <a:rPr lang="ja-JP" altLang="en-US" sz="1500" dirty="0"/>
              <a:t>法を用い，変形に依存する保水曲線と新たに提案した不飽和</a:t>
            </a:r>
            <a:r>
              <a:rPr lang="en-US" altLang="ja-JP" sz="1500" dirty="0"/>
              <a:t>/</a:t>
            </a:r>
            <a:r>
              <a:rPr lang="ja-JP" altLang="en-US" sz="1500" dirty="0"/>
              <a:t>飽和構成モデルに基づき，三軸試験を境界値問題としてシミュレートした．</a:t>
            </a:r>
            <a:endParaRPr kumimoji="1" lang="en-US" altLang="ja-JP" sz="1500" dirty="0"/>
          </a:p>
          <a:p>
            <a:pPr marL="0" indent="0">
              <a:buNone/>
            </a:pPr>
            <a:r>
              <a:rPr lang="ja-JP" altLang="en-US" sz="1500" b="1" dirty="0"/>
              <a:t>手法・結果</a:t>
            </a:r>
          </a:p>
          <a:p>
            <a:r>
              <a:rPr lang="ja-JP" altLang="en-US" sz="1500" dirty="0"/>
              <a:t>不飽和マサ土の三軸試験では，セラミックディスクと</a:t>
            </a:r>
            <a:r>
              <a:rPr lang="en-US" altLang="ja-JP" sz="1500" dirty="0"/>
              <a:t>MM</a:t>
            </a:r>
            <a:r>
              <a:rPr lang="ja-JP" altLang="en-US" sz="1500" dirty="0"/>
              <a:t>フィルタによる応力</a:t>
            </a:r>
            <a:r>
              <a:rPr lang="en-US" altLang="ja-JP" sz="1500" dirty="0"/>
              <a:t>-</a:t>
            </a:r>
            <a:r>
              <a:rPr lang="ja-JP" altLang="en-US" sz="1500" dirty="0"/>
              <a:t>ひずみ関係にほとんど違いがなかった．</a:t>
            </a:r>
            <a:endParaRPr lang="en-US" altLang="ja-JP" sz="1500" dirty="0"/>
          </a:p>
          <a:p>
            <a:r>
              <a:rPr lang="ja-JP" altLang="en-US" sz="1500" dirty="0"/>
              <a:t>飽和度の変化はセラミックディスクの方が大きかった．</a:t>
            </a:r>
            <a:endParaRPr lang="en-US" altLang="ja-JP" sz="1500" dirty="0"/>
          </a:p>
          <a:p>
            <a:r>
              <a:rPr lang="en-US" altLang="ja-JP" sz="1500" dirty="0"/>
              <a:t>FE-FD</a:t>
            </a:r>
            <a:r>
              <a:rPr lang="ja-JP" altLang="en-US" sz="1500" dirty="0"/>
              <a:t>法により実験の応力</a:t>
            </a:r>
            <a:r>
              <a:rPr lang="en-US" altLang="ja-JP" sz="1500" dirty="0"/>
              <a:t>-</a:t>
            </a:r>
            <a:r>
              <a:rPr lang="ja-JP" altLang="en-US" sz="1500" dirty="0"/>
              <a:t>ひずみ関係を再現できた．</a:t>
            </a:r>
            <a:endParaRPr lang="en-US" altLang="ja-JP" sz="1500" dirty="0"/>
          </a:p>
          <a:p>
            <a:r>
              <a:rPr lang="ja-JP" altLang="en-US" sz="1500" dirty="0"/>
              <a:t>セラミックディスクと</a:t>
            </a:r>
            <a:r>
              <a:rPr lang="en-US" altLang="ja-JP" sz="1500" dirty="0"/>
              <a:t>MM</a:t>
            </a:r>
            <a:r>
              <a:rPr lang="ja-JP" altLang="en-US" sz="1500" dirty="0"/>
              <a:t>フィルタの両方が近傍に配置されたマサ土要素の力学的挙動に大きな影響を与えることがわかった．</a:t>
            </a:r>
            <a:endParaRPr lang="en-US" altLang="ja-JP" sz="1500" dirty="0"/>
          </a:p>
          <a:p>
            <a:r>
              <a:rPr lang="ja-JP" altLang="en-US" sz="1500" dirty="0"/>
              <a:t>サクションの分布は概ね均一，</a:t>
            </a:r>
            <a:r>
              <a:rPr lang="en-US" altLang="ja-JP" sz="1500" dirty="0"/>
              <a:t>Sr</a:t>
            </a:r>
            <a:r>
              <a:rPr lang="ja-JP" altLang="en-US" sz="1500" dirty="0"/>
              <a:t>は不均一に分布していた．</a:t>
            </a:r>
            <a:endParaRPr lang="en-US" altLang="ja-JP" sz="1500" dirty="0"/>
          </a:p>
        </p:txBody>
      </p:sp>
      <p:sp>
        <p:nvSpPr>
          <p:cNvPr id="16" name="コンテンツ プレースホルダー 2">
            <a:extLst>
              <a:ext uri="{FF2B5EF4-FFF2-40B4-BE49-F238E27FC236}">
                <a16:creationId xmlns:a16="http://schemas.microsoft.com/office/drawing/2014/main" id="{E36DA592-1459-119D-5B63-C6288259B0D7}"/>
              </a:ext>
            </a:extLst>
          </p:cNvPr>
          <p:cNvSpPr txBox="1">
            <a:spLocks/>
          </p:cNvSpPr>
          <p:nvPr/>
        </p:nvSpPr>
        <p:spPr>
          <a:xfrm>
            <a:off x="7291449" y="5047905"/>
            <a:ext cx="4900550" cy="14529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ja-JP" altLang="en-US" sz="1600" b="1" i="0" u="none" strike="noStrike" kern="1200" cap="none" spc="0" normalizeH="0" baseline="0" noProof="0" dirty="0">
                <a:ln>
                  <a:noFill/>
                </a:ln>
                <a:solidFill>
                  <a:prstClr val="black"/>
                </a:solidFill>
                <a:effectLst/>
                <a:uLnTx/>
                <a:uFillTx/>
                <a:latin typeface="Times New Roman"/>
                <a:ea typeface="ＭＳ ゴシック"/>
                <a:cs typeface="+mn-cs"/>
              </a:rPr>
              <a:t>コメント</a:t>
            </a:r>
            <a:endParaRPr kumimoji="1" lang="en-US" altLang="ja-JP" sz="1600" b="1" i="0" u="none" strike="noStrike" kern="1200" cap="none" spc="0" normalizeH="0" baseline="0" noProof="0" dirty="0">
              <a:ln>
                <a:noFill/>
              </a:ln>
              <a:solidFill>
                <a:prstClr val="black"/>
              </a:solidFill>
              <a:effectLst/>
              <a:uLnTx/>
              <a:uFillTx/>
              <a:latin typeface="Times New Roman"/>
              <a:ea typeface="ＭＳ ゴシック"/>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実験と数値解析により，矛盾を孕んでいたセラミックディスク</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/MM</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フィルタを用いた</a:t>
            </a:r>
            <a:r>
              <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rPr>
              <a:t>ATT</a:t>
            </a:r>
            <a:r>
              <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rPr>
              <a:t>による三軸試験は検証に利用できることが示された</a:t>
            </a:r>
            <a:r>
              <a:rPr kumimoji="1" lang="ja-JP" altLang="en-US" sz="1600" b="0" i="0" u="none" strike="noStrike" kern="1200" cap="none" spc="0" normalizeH="0" baseline="0" noProof="0">
                <a:ln>
                  <a:noFill/>
                </a:ln>
                <a:solidFill>
                  <a:prstClr val="black"/>
                </a:solidFill>
                <a:effectLst/>
                <a:uLnTx/>
                <a:uFillTx/>
                <a:latin typeface="Times New Roman"/>
                <a:ea typeface="ＭＳ ゴシック"/>
                <a:cs typeface="+mn-cs"/>
              </a:rPr>
              <a:t>点が採用された理由であると考えられる．</a:t>
            </a: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en-US" altLang="ja-JP" sz="1600" b="0" i="0" u="none" strike="noStrike" kern="1200" cap="none" spc="0" normalizeH="0" baseline="0" noProof="0" dirty="0">
              <a:ln>
                <a:noFill/>
              </a:ln>
              <a:solidFill>
                <a:prstClr val="black"/>
              </a:solidFill>
              <a:effectLst/>
              <a:uLnTx/>
              <a:uFillTx/>
              <a:latin typeface="Times New Roman"/>
              <a:ea typeface="ＭＳ ゴシック"/>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1" lang="ja-JP" altLang="en-US" sz="1600" b="0" i="0" u="none" strike="noStrike" kern="1200" cap="none" spc="0" normalizeH="0" baseline="0" noProof="0" dirty="0">
              <a:ln>
                <a:noFill/>
              </a:ln>
              <a:solidFill>
                <a:prstClr val="black"/>
              </a:solidFill>
              <a:effectLst/>
              <a:uLnTx/>
              <a:uFillTx/>
              <a:latin typeface="Times New Roman"/>
              <a:ea typeface="ＭＳ ゴシック"/>
              <a:cs typeface="+mn-cs"/>
            </a:endParaRPr>
          </a:p>
        </p:txBody>
      </p:sp>
      <p:pic>
        <p:nvPicPr>
          <p:cNvPr id="11" name="図 10">
            <a:extLst>
              <a:ext uri="{FF2B5EF4-FFF2-40B4-BE49-F238E27FC236}">
                <a16:creationId xmlns:a16="http://schemas.microsoft.com/office/drawing/2014/main" id="{B97ABA6F-4F26-1CE6-AC8F-28B5B28EF076}"/>
              </a:ext>
            </a:extLst>
          </p:cNvPr>
          <p:cNvPicPr>
            <a:picLocks noChangeAspect="1"/>
          </p:cNvPicPr>
          <p:nvPr/>
        </p:nvPicPr>
        <p:blipFill>
          <a:blip r:embed="rId3"/>
          <a:stretch>
            <a:fillRect/>
          </a:stretch>
        </p:blipFill>
        <p:spPr>
          <a:xfrm>
            <a:off x="8153400" y="1132869"/>
            <a:ext cx="3739605" cy="3873162"/>
          </a:xfrm>
          <a:prstGeom prst="rect">
            <a:avLst/>
          </a:prstGeom>
        </p:spPr>
      </p:pic>
    </p:spTree>
    <p:extLst>
      <p:ext uri="{BB962C8B-B14F-4D97-AF65-F5344CB8AC3E}">
        <p14:creationId xmlns:p14="http://schemas.microsoft.com/office/powerpoint/2010/main" val="79874035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ユーザー定義 1">
      <a:majorFont>
        <a:latin typeface="ＭＳ ゴシック"/>
        <a:ea typeface="ＭＳ ゴシック"/>
        <a:cs typeface=""/>
      </a:majorFont>
      <a:minorFont>
        <a:latin typeface="Times New Roman"/>
        <a:ea typeface="ＭＳ ゴシック"/>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1661</TotalTime>
  <Words>3023</Words>
  <Application>Microsoft Office PowerPoint</Application>
  <PresentationFormat>ワイド画面</PresentationFormat>
  <Paragraphs>200</Paragraphs>
  <Slides>8</Slides>
  <Notes>7</Notes>
  <HiddenSlides>0</HiddenSlides>
  <MMClips>0</MMClips>
  <ScaleCrop>false</ScaleCrop>
  <HeadingPairs>
    <vt:vector size="6" baseType="variant">
      <vt:variant>
        <vt:lpstr>使用されているフォント</vt:lpstr>
      </vt:variant>
      <vt:variant>
        <vt:i4>7</vt:i4>
      </vt:variant>
      <vt:variant>
        <vt:lpstr>テーマ</vt:lpstr>
      </vt:variant>
      <vt:variant>
        <vt:i4>2</vt:i4>
      </vt:variant>
      <vt:variant>
        <vt:lpstr>スライド タイトル</vt:lpstr>
      </vt:variant>
      <vt:variant>
        <vt:i4>8</vt:i4>
      </vt:variant>
    </vt:vector>
  </HeadingPairs>
  <TitlesOfParts>
    <vt:vector size="17" baseType="lpstr">
      <vt:lpstr>Google Sans</vt:lpstr>
      <vt:lpstr>ＭＳ ゴシック</vt:lpstr>
      <vt:lpstr>游ゴシック</vt:lpstr>
      <vt:lpstr>游ゴシック Light</vt:lpstr>
      <vt:lpstr>Arial</vt:lpstr>
      <vt:lpstr>Arial</vt:lpstr>
      <vt:lpstr>Times New Roman</vt:lpstr>
      <vt:lpstr>Office テーマ</vt:lpstr>
      <vt:lpstr>1_Office テーマ</vt:lpstr>
      <vt:lpstr>SF2023完全読破チャレンジ week5</vt:lpstr>
      <vt:lpstr>Behavior of multi-layer permeable reactive barriers for groundwater remediation</vt:lpstr>
      <vt:lpstr>Constitutive modeling and analysis of geomaterials</vt:lpstr>
      <vt:lpstr>Effect of the particle’s shape on the dynamic shear modulus and compressibility of diatomaceous soils</vt:lpstr>
      <vt:lpstr>Effect of water head on the permeability of foam-conditioned sands: Experimental and analytical investigation</vt:lpstr>
      <vt:lpstr>Effects of partial saturation on the liquefaction resistance of sand and silty sand from Christchurch</vt:lpstr>
      <vt:lpstr>Improved support point selection on adaptive kriging metamodels for reliability analysis of soil slopes</vt:lpstr>
      <vt:lpstr>Influence of different axis-translation techniques using ceramic disks/microporous membrane filters on mechanical/hydraulic behavior of unsaturated soil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SF2023完全読破チャレンジ week2</dc:title>
  <dc:creator>ITAKI Kenshiro</dc:creator>
  <cp:lastModifiedBy>ITAKI Kenshiro</cp:lastModifiedBy>
  <cp:revision>163</cp:revision>
  <dcterms:created xsi:type="dcterms:W3CDTF">2024-04-14T05:43:17Z</dcterms:created>
  <dcterms:modified xsi:type="dcterms:W3CDTF">2024-05-13T07:38:23Z</dcterms:modified>
</cp:coreProperties>
</file>

<file path=docProps/thumbnail.jpeg>
</file>